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2" r:id="rId15"/>
    <p:sldId id="340" r:id="rId16"/>
    <p:sldId id="341" r:id="rId17"/>
    <p:sldId id="275" r:id="rId18"/>
    <p:sldId id="276" r:id="rId19"/>
    <p:sldId id="277" r:id="rId20"/>
    <p:sldId id="27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10" r:id="rId42"/>
    <p:sldId id="311" r:id="rId43"/>
    <p:sldId id="312" r:id="rId44"/>
    <p:sldId id="304" r:id="rId45"/>
    <p:sldId id="305" r:id="rId46"/>
    <p:sldId id="306" r:id="rId47"/>
    <p:sldId id="315" r:id="rId48"/>
    <p:sldId id="316" r:id="rId49"/>
    <p:sldId id="317" r:id="rId50"/>
    <p:sldId id="318" r:id="rId51"/>
    <p:sldId id="321" r:id="rId52"/>
    <p:sldId id="323" r:id="rId53"/>
    <p:sldId id="324" r:id="rId54"/>
    <p:sldId id="325" r:id="rId55"/>
    <p:sldId id="308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36" r:id="rId66"/>
    <p:sldId id="337" r:id="rId67"/>
    <p:sldId id="33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/>
    <p:restoredTop sz="94697"/>
  </p:normalViewPr>
  <p:slideViewPr>
    <p:cSldViewPr snapToGrid="0" snapToObjects="1">
      <p:cViewPr varScale="1">
        <p:scale>
          <a:sx n="111" d="100"/>
          <a:sy n="111" d="100"/>
        </p:scale>
        <p:origin x="54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g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A96B1-D2D5-4406-A874-63D57706F78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A6CD856-40DA-4F2C-862A-DFDCBD5E71CE}">
      <dgm:prSet phldrT="[Texte]"/>
      <dgm:spPr/>
      <dgm:t>
        <a:bodyPr/>
        <a:lstStyle/>
        <a:p>
          <a:r>
            <a:rPr lang="fr-FR"/>
            <a:t>Encouraging sharing across weakly or uncoupled communities</a:t>
          </a:r>
          <a:endParaRPr lang="fr-FR" dirty="0"/>
        </a:p>
      </dgm:t>
    </dgm:pt>
    <dgm:pt modelId="{CBA0034F-952B-449E-82E0-16B67AAB5DDB}" type="parTrans" cxnId="{61A250E0-4973-4FBF-AE93-B64266ED9E3D}">
      <dgm:prSet/>
      <dgm:spPr/>
      <dgm:t>
        <a:bodyPr/>
        <a:lstStyle/>
        <a:p>
          <a:endParaRPr lang="fr-FR"/>
        </a:p>
      </dgm:t>
    </dgm:pt>
    <dgm:pt modelId="{E3F0EFE3-CE0C-487B-AE07-1F5B846F49C3}" type="sibTrans" cxnId="{61A250E0-4973-4FBF-AE93-B64266ED9E3D}">
      <dgm:prSet/>
      <dgm:spPr/>
      <dgm:t>
        <a:bodyPr/>
        <a:lstStyle/>
        <a:p>
          <a:endParaRPr lang="fr-FR"/>
        </a:p>
      </dgm:t>
    </dgm:pt>
    <dgm:pt modelId="{77D644F0-DF2B-4A7C-854C-F2FC3F97F56C}">
      <dgm:prSet/>
      <dgm:spPr/>
      <dgm:t>
        <a:bodyPr/>
        <a:lstStyle/>
        <a:p>
          <a:r>
            <a:rPr lang="fr-FR"/>
            <a:t>Define links between the vocabularies conceived and what exists</a:t>
          </a:r>
          <a:endParaRPr lang="fr-FR" dirty="0"/>
        </a:p>
      </dgm:t>
    </dgm:pt>
    <dgm:pt modelId="{D9AE35A6-D9D3-4E25-822C-02E41EEC8C21}" type="parTrans" cxnId="{9336E2C3-66BB-427C-B874-1DE021DDEABD}">
      <dgm:prSet/>
      <dgm:spPr/>
      <dgm:t>
        <a:bodyPr/>
        <a:lstStyle/>
        <a:p>
          <a:endParaRPr lang="fr-FR"/>
        </a:p>
      </dgm:t>
    </dgm:pt>
    <dgm:pt modelId="{32B02895-3B19-4E81-9520-EE3B17E21173}" type="sibTrans" cxnId="{9336E2C3-66BB-427C-B874-1DE021DDEABD}">
      <dgm:prSet/>
      <dgm:spPr/>
      <dgm:t>
        <a:bodyPr/>
        <a:lstStyle/>
        <a:p>
          <a:endParaRPr lang="fr-FR"/>
        </a:p>
      </dgm:t>
    </dgm:pt>
    <dgm:pt modelId="{3AF02F26-FAC1-432F-8423-FB6EA56DC31F}">
      <dgm:prSet/>
      <dgm:spPr/>
      <dgm:t>
        <a:bodyPr/>
        <a:lstStyle/>
        <a:p>
          <a:r>
            <a:rPr lang="fr-FR"/>
            <a:t>Define a publication approach</a:t>
          </a:r>
          <a:endParaRPr lang="fr-FR" dirty="0"/>
        </a:p>
      </dgm:t>
    </dgm:pt>
    <dgm:pt modelId="{C7374ECA-BEF0-47FC-AADE-35B3649CED46}" type="parTrans" cxnId="{FCC5E58C-6441-4D90-B81B-B0778C78D8D7}">
      <dgm:prSet/>
      <dgm:spPr/>
      <dgm:t>
        <a:bodyPr/>
        <a:lstStyle/>
        <a:p>
          <a:endParaRPr lang="fr-FR"/>
        </a:p>
      </dgm:t>
    </dgm:pt>
    <dgm:pt modelId="{E8B310BF-9825-4873-92C0-0B6AA233E7FC}" type="sibTrans" cxnId="{FCC5E58C-6441-4D90-B81B-B0778C78D8D7}">
      <dgm:prSet/>
      <dgm:spPr/>
      <dgm:t>
        <a:bodyPr/>
        <a:lstStyle/>
        <a:p>
          <a:endParaRPr lang="fr-FR"/>
        </a:p>
      </dgm:t>
    </dgm:pt>
    <dgm:pt modelId="{FD239D69-675E-4D3D-80A8-C070388224BA}">
      <dgm:prSet/>
      <dgm:spPr/>
      <dgm:t>
        <a:bodyPr/>
        <a:lstStyle/>
        <a:p>
          <a:r>
            <a:rPr lang="fr-FR"/>
            <a:t>Stop reinventing the wheel – ease of understanding and modularity</a:t>
          </a:r>
          <a:endParaRPr lang="fr-FR" dirty="0"/>
        </a:p>
      </dgm:t>
    </dgm:pt>
    <dgm:pt modelId="{CAC5D706-3268-4F20-A1B2-D48365C341BD}" type="parTrans" cxnId="{CD80BADA-2657-4FF3-BB0C-5187B2BC2DF8}">
      <dgm:prSet/>
      <dgm:spPr/>
      <dgm:t>
        <a:bodyPr/>
        <a:lstStyle/>
        <a:p>
          <a:endParaRPr lang="fr-FR"/>
        </a:p>
      </dgm:t>
    </dgm:pt>
    <dgm:pt modelId="{DA6361D5-3FE6-4B8F-BC90-9D1BB7A1BDE9}" type="sibTrans" cxnId="{CD80BADA-2657-4FF3-BB0C-5187B2BC2DF8}">
      <dgm:prSet/>
      <dgm:spPr/>
      <dgm:t>
        <a:bodyPr/>
        <a:lstStyle/>
        <a:p>
          <a:endParaRPr lang="fr-FR"/>
        </a:p>
      </dgm:t>
    </dgm:pt>
    <dgm:pt modelId="{7861B775-1243-4CC1-9750-2E5475DE56E9}">
      <dgm:prSet/>
      <dgm:spPr/>
      <dgm:t>
        <a:bodyPr/>
        <a:lstStyle/>
        <a:p>
          <a:r>
            <a:rPr lang="fr-FR"/>
            <a:t>Publish the linked vocabularies, as interlinked modules with human-readable annotations</a:t>
          </a:r>
          <a:endParaRPr lang="fr-FR" dirty="0"/>
        </a:p>
      </dgm:t>
    </dgm:pt>
    <dgm:pt modelId="{A36E4187-F958-443F-A20C-1E3ED934E071}" type="parTrans" cxnId="{42C71413-C4FF-4264-A97F-9C673AB390DE}">
      <dgm:prSet/>
      <dgm:spPr/>
      <dgm:t>
        <a:bodyPr/>
        <a:lstStyle/>
        <a:p>
          <a:endParaRPr lang="fr-FR"/>
        </a:p>
      </dgm:t>
    </dgm:pt>
    <dgm:pt modelId="{5B45FF4C-C86D-489A-ACCB-926670420935}" type="sibTrans" cxnId="{42C71413-C4FF-4264-A97F-9C673AB390DE}">
      <dgm:prSet/>
      <dgm:spPr/>
      <dgm:t>
        <a:bodyPr/>
        <a:lstStyle/>
        <a:p>
          <a:endParaRPr lang="fr-FR"/>
        </a:p>
      </dgm:t>
    </dgm:pt>
    <dgm:pt modelId="{72DFD2FF-F646-4A1B-9AD9-22ED359A6570}">
      <dgm:prSet/>
      <dgm:spPr/>
      <dgm:t>
        <a:bodyPr/>
        <a:lstStyle/>
        <a:p>
          <a:r>
            <a:rPr lang="fr-FR"/>
            <a:t>Following the latest DCAT W3C vocabulary</a:t>
          </a:r>
          <a:endParaRPr lang="fr-FR" dirty="0"/>
        </a:p>
      </dgm:t>
    </dgm:pt>
    <dgm:pt modelId="{D2352DB0-779B-4B88-A4DD-457D09918C9B}" type="parTrans" cxnId="{83585383-F79A-4A5E-AE01-B15555010F33}">
      <dgm:prSet/>
      <dgm:spPr/>
      <dgm:t>
        <a:bodyPr/>
        <a:lstStyle/>
        <a:p>
          <a:endParaRPr lang="fr-FR"/>
        </a:p>
      </dgm:t>
    </dgm:pt>
    <dgm:pt modelId="{89A3FA89-1CDF-44DC-9DF7-4B8F90A875DA}" type="sibTrans" cxnId="{83585383-F79A-4A5E-AE01-B15555010F33}">
      <dgm:prSet/>
      <dgm:spPr/>
      <dgm:t>
        <a:bodyPr/>
        <a:lstStyle/>
        <a:p>
          <a:endParaRPr lang="fr-FR"/>
        </a:p>
      </dgm:t>
    </dgm:pt>
    <dgm:pt modelId="{E91C3CF2-C330-46E9-B716-AD68700CDAAB}">
      <dgm:prSet/>
      <dgm:spPr/>
      <dgm:t>
        <a:bodyPr/>
        <a:lstStyle/>
        <a:p>
          <a:r>
            <a:rPr lang="fr-FR"/>
            <a:t>Mapping between different vocabularies</a:t>
          </a:r>
          <a:endParaRPr lang="fr-FR" dirty="0"/>
        </a:p>
      </dgm:t>
    </dgm:pt>
    <dgm:pt modelId="{E4EF3F79-550F-4CD9-9F3A-648561D231E0}" type="parTrans" cxnId="{EA9DC230-156D-4BC3-826E-B3102E9A79B5}">
      <dgm:prSet/>
      <dgm:spPr/>
      <dgm:t>
        <a:bodyPr/>
        <a:lstStyle/>
        <a:p>
          <a:endParaRPr lang="fr-FR"/>
        </a:p>
      </dgm:t>
    </dgm:pt>
    <dgm:pt modelId="{3BF58BD4-B097-474D-A4CA-AEAD1AA0E28D}" type="sibTrans" cxnId="{EA9DC230-156D-4BC3-826E-B3102E9A79B5}">
      <dgm:prSet/>
      <dgm:spPr/>
      <dgm:t>
        <a:bodyPr/>
        <a:lstStyle/>
        <a:p>
          <a:endParaRPr lang="fr-FR"/>
        </a:p>
      </dgm:t>
    </dgm:pt>
    <dgm:pt modelId="{09E4BA0F-2063-4739-B7A6-86EB099CAEE8}">
      <dgm:prSet/>
      <dgm:spPr/>
      <dgm:t>
        <a:bodyPr/>
        <a:lstStyle/>
        <a:p>
          <a:r>
            <a:rPr lang="en-US"/>
            <a:t>Decide which approach </a:t>
          </a:r>
          <a:endParaRPr lang="en-US" dirty="0"/>
        </a:p>
      </dgm:t>
    </dgm:pt>
    <dgm:pt modelId="{B799163C-DF6D-408C-91D9-797B9A156A15}" type="parTrans" cxnId="{3E0955B5-E611-4FCB-85B5-5A3376A61BB6}">
      <dgm:prSet/>
      <dgm:spPr/>
      <dgm:t>
        <a:bodyPr/>
        <a:lstStyle/>
        <a:p>
          <a:endParaRPr lang="fr-FR"/>
        </a:p>
      </dgm:t>
    </dgm:pt>
    <dgm:pt modelId="{A0B8E8BF-BED9-4FB9-B1B5-3C7A33A11305}" type="sibTrans" cxnId="{3E0955B5-E611-4FCB-85B5-5A3376A61BB6}">
      <dgm:prSet/>
      <dgm:spPr/>
      <dgm:t>
        <a:bodyPr/>
        <a:lstStyle/>
        <a:p>
          <a:endParaRPr lang="fr-FR"/>
        </a:p>
      </dgm:t>
    </dgm:pt>
    <dgm:pt modelId="{1EC98CCD-7C04-43A1-9FA0-859F9B9FB7E8}">
      <dgm:prSet/>
      <dgm:spPr/>
      <dgm:t>
        <a:bodyPr/>
        <a:lstStyle/>
        <a:p>
          <a:r>
            <a:rPr lang="en-US"/>
            <a:t>Using "upper ontologies" with very general terms that are applicable to the different communities. </a:t>
          </a:r>
          <a:endParaRPr lang="en-US" dirty="0"/>
        </a:p>
      </dgm:t>
    </dgm:pt>
    <dgm:pt modelId="{292E8511-A7AC-495A-A76F-88C55BE14199}" type="parTrans" cxnId="{D2009132-0244-4090-893D-1BF03ACA2101}">
      <dgm:prSet/>
      <dgm:spPr/>
      <dgm:t>
        <a:bodyPr/>
        <a:lstStyle/>
        <a:p>
          <a:endParaRPr lang="fr-FR"/>
        </a:p>
      </dgm:t>
    </dgm:pt>
    <dgm:pt modelId="{F189A30A-1CC1-4CE5-9EFA-DD776293EC72}" type="sibTrans" cxnId="{D2009132-0244-4090-893D-1BF03ACA2101}">
      <dgm:prSet/>
      <dgm:spPr/>
      <dgm:t>
        <a:bodyPr/>
        <a:lstStyle/>
        <a:p>
          <a:endParaRPr lang="fr-FR"/>
        </a:p>
      </dgm:t>
    </dgm:pt>
    <dgm:pt modelId="{BD85DC19-6B87-426A-86C9-3CA855418795}">
      <dgm:prSet/>
      <dgm:spPr/>
      <dgm:t>
        <a:bodyPr/>
        <a:lstStyle/>
        <a:p>
          <a:r>
            <a:rPr lang="en-US"/>
            <a:t>Using rules that define how terms in the different vocabularies relate to each other in specific contexts. </a:t>
          </a:r>
          <a:endParaRPr lang="en-US" dirty="0"/>
        </a:p>
      </dgm:t>
    </dgm:pt>
    <dgm:pt modelId="{EA584162-81EB-4CCC-8A6B-CC999D890652}" type="parTrans" cxnId="{ABB39E21-27CA-4166-82AF-095B9898C316}">
      <dgm:prSet/>
      <dgm:spPr/>
      <dgm:t>
        <a:bodyPr/>
        <a:lstStyle/>
        <a:p>
          <a:endParaRPr lang="fr-FR"/>
        </a:p>
      </dgm:t>
    </dgm:pt>
    <dgm:pt modelId="{594187B8-91A2-45E0-B780-6DB857BB9626}" type="sibTrans" cxnId="{ABB39E21-27CA-4166-82AF-095B9898C316}">
      <dgm:prSet/>
      <dgm:spPr/>
      <dgm:t>
        <a:bodyPr/>
        <a:lstStyle/>
        <a:p>
          <a:endParaRPr lang="fr-FR"/>
        </a:p>
      </dgm:t>
    </dgm:pt>
    <dgm:pt modelId="{ACE1ED1F-B216-46BF-8828-D37E927EDDCD}">
      <dgm:prSet/>
      <dgm:spPr/>
      <dgm:t>
        <a:bodyPr/>
        <a:lstStyle/>
        <a:p>
          <a:r>
            <a:rPr lang="fr-FR" dirty="0" err="1"/>
            <a:t>Publish</a:t>
          </a:r>
          <a:r>
            <a:rPr lang="fr-FR" dirty="0"/>
            <a:t> the links </a:t>
          </a:r>
          <a:r>
            <a:rPr lang="fr-FR" dirty="0" err="1"/>
            <a:t>so</a:t>
          </a:r>
          <a:r>
            <a:rPr lang="fr-FR" dirty="0"/>
            <a:t> </a:t>
          </a:r>
          <a:r>
            <a:rPr lang="fr-FR" dirty="0" err="1"/>
            <a:t>their</a:t>
          </a:r>
          <a:r>
            <a:rPr lang="fr-FR" dirty="0"/>
            <a:t> </a:t>
          </a:r>
          <a:r>
            <a:rPr lang="fr-FR" dirty="0" err="1"/>
            <a:t>re-use</a:t>
          </a:r>
          <a:r>
            <a:rPr lang="fr-FR" dirty="0"/>
            <a:t> </a:t>
          </a:r>
          <a:r>
            <a:rPr lang="fr-FR" dirty="0" err="1"/>
            <a:t>gets</a:t>
          </a:r>
          <a:r>
            <a:rPr lang="fr-FR" dirty="0"/>
            <a:t> </a:t>
          </a:r>
          <a:r>
            <a:rPr lang="fr-FR" dirty="0" err="1"/>
            <a:t>maximized</a:t>
          </a:r>
          <a:endParaRPr lang="fr-FR" dirty="0"/>
        </a:p>
      </dgm:t>
    </dgm:pt>
    <dgm:pt modelId="{0C22D26A-0284-4126-842E-B1B40027205A}" type="parTrans" cxnId="{B256BC9F-BE51-4FD1-9E06-060D0E91247C}">
      <dgm:prSet/>
      <dgm:spPr/>
      <dgm:t>
        <a:bodyPr/>
        <a:lstStyle/>
        <a:p>
          <a:endParaRPr lang="fr-FR"/>
        </a:p>
      </dgm:t>
    </dgm:pt>
    <dgm:pt modelId="{87CD6E62-81C4-4304-8C43-CDF94FCFE299}" type="sibTrans" cxnId="{B256BC9F-BE51-4FD1-9E06-060D0E91247C}">
      <dgm:prSet/>
      <dgm:spPr/>
      <dgm:t>
        <a:bodyPr/>
        <a:lstStyle/>
        <a:p>
          <a:endParaRPr lang="fr-FR"/>
        </a:p>
      </dgm:t>
    </dgm:pt>
    <dgm:pt modelId="{61D7B6C7-2920-40FD-8477-5E8BB2DF9CB5}">
      <dgm:prSet/>
      <dgm:spPr/>
      <dgm:t>
        <a:bodyPr/>
        <a:lstStyle/>
        <a:p>
          <a:r>
            <a:rPr lang="fr-FR"/>
            <a:t>Linksets (e.g. *.ttl files) – </a:t>
          </a:r>
          <a:r>
            <a:rPr lang="en-US"/>
            <a:t>“RDF is often seen as too complex and finding simplifications would be helpful for wider adoption”[1] </a:t>
          </a:r>
          <a:endParaRPr lang="fr-FR" dirty="0"/>
        </a:p>
      </dgm:t>
    </dgm:pt>
    <dgm:pt modelId="{2037335F-4E56-41E7-938B-42427CAD1DC9}" type="parTrans" cxnId="{58E192B5-BC4D-4F08-8B8F-5699BE4667DC}">
      <dgm:prSet/>
      <dgm:spPr/>
      <dgm:t>
        <a:bodyPr/>
        <a:lstStyle/>
        <a:p>
          <a:endParaRPr lang="fr-FR"/>
        </a:p>
      </dgm:t>
    </dgm:pt>
    <dgm:pt modelId="{56A9F993-B7F8-4BEE-880C-83BE8B62D5AC}" type="sibTrans" cxnId="{58E192B5-BC4D-4F08-8B8F-5699BE4667DC}">
      <dgm:prSet/>
      <dgm:spPr/>
      <dgm:t>
        <a:bodyPr/>
        <a:lstStyle/>
        <a:p>
          <a:endParaRPr lang="fr-FR"/>
        </a:p>
      </dgm:t>
    </dgm:pt>
    <dgm:pt modelId="{CEA9C2BC-8FC1-47F7-A2DA-9CADA2338EFF}">
      <dgm:prSet/>
      <dgm:spPr/>
      <dgm:t>
        <a:bodyPr/>
        <a:lstStyle/>
        <a:p>
          <a:r>
            <a:rPr lang="fr-FR"/>
            <a:t>Rules – </a:t>
          </a:r>
          <a:r>
            <a:rPr lang="en-US"/>
            <a:t>“Converging on a simple, sufficient rules language would be very helpful” [1]</a:t>
          </a:r>
          <a:endParaRPr lang="fr-FR" dirty="0"/>
        </a:p>
      </dgm:t>
    </dgm:pt>
    <dgm:pt modelId="{3A511525-0734-410A-9505-E04BB9049FF1}" type="parTrans" cxnId="{E2965E01-E5B1-4306-A510-294A3FA34D14}">
      <dgm:prSet/>
      <dgm:spPr/>
      <dgm:t>
        <a:bodyPr/>
        <a:lstStyle/>
        <a:p>
          <a:endParaRPr lang="fr-FR"/>
        </a:p>
      </dgm:t>
    </dgm:pt>
    <dgm:pt modelId="{96484162-65C0-4075-84D1-D16771A74AE7}" type="sibTrans" cxnId="{E2965E01-E5B1-4306-A510-294A3FA34D14}">
      <dgm:prSet/>
      <dgm:spPr/>
      <dgm:t>
        <a:bodyPr/>
        <a:lstStyle/>
        <a:p>
          <a:endParaRPr lang="fr-FR"/>
        </a:p>
      </dgm:t>
    </dgm:pt>
    <dgm:pt modelId="{BA209E6F-39A5-4794-8373-2930120D7D2E}">
      <dgm:prSet/>
      <dgm:spPr/>
      <dgm:t>
        <a:bodyPr/>
        <a:lstStyle/>
        <a:p>
          <a:r>
            <a:rPr lang="fr-FR"/>
            <a:t>SPARQL endpoints and support for SPARQL 1.1 Query Language Specification</a:t>
          </a:r>
          <a:endParaRPr lang="fr-FR" dirty="0"/>
        </a:p>
      </dgm:t>
    </dgm:pt>
    <dgm:pt modelId="{553C003F-179D-4774-85C5-8A04C9A11911}" type="parTrans" cxnId="{5BA4B3A5-97E1-4895-8EB2-85BF607CDAA9}">
      <dgm:prSet/>
      <dgm:spPr/>
      <dgm:t>
        <a:bodyPr/>
        <a:lstStyle/>
        <a:p>
          <a:endParaRPr lang="fr-FR"/>
        </a:p>
      </dgm:t>
    </dgm:pt>
    <dgm:pt modelId="{3A58E9C5-B694-4101-A9DC-2610C26E1E2F}" type="sibTrans" cxnId="{5BA4B3A5-97E1-4895-8EB2-85BF607CDAA9}">
      <dgm:prSet/>
      <dgm:spPr/>
      <dgm:t>
        <a:bodyPr/>
        <a:lstStyle/>
        <a:p>
          <a:endParaRPr lang="fr-FR"/>
        </a:p>
      </dgm:t>
    </dgm:pt>
    <dgm:pt modelId="{0B0D5A16-C9E3-4ADE-AB0E-3C1A0126F547}" type="pres">
      <dgm:prSet presAssocID="{5DCA96B1-D2D5-4406-A874-63D57706F78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DF34CDA-179C-48A4-8EF0-CC1850E789B5}" type="pres">
      <dgm:prSet presAssocID="{3A6CD856-40DA-4F2C-862A-DFDCBD5E71CE}" presName="parentLin" presStyleCnt="0"/>
      <dgm:spPr/>
    </dgm:pt>
    <dgm:pt modelId="{3B2C83BF-B8E9-4EAC-861E-239D953555B9}" type="pres">
      <dgm:prSet presAssocID="{3A6CD856-40DA-4F2C-862A-DFDCBD5E71CE}" presName="parentLeftMargin" presStyleLbl="node1" presStyleIdx="0" presStyleCnt="4"/>
      <dgm:spPr/>
      <dgm:t>
        <a:bodyPr/>
        <a:lstStyle/>
        <a:p>
          <a:endParaRPr lang="fr-FR"/>
        </a:p>
      </dgm:t>
    </dgm:pt>
    <dgm:pt modelId="{EF93DCC9-93A6-4F95-9245-CDA5114B5A44}" type="pres">
      <dgm:prSet presAssocID="{3A6CD856-40DA-4F2C-862A-DFDCBD5E71C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9B7309-990E-4637-9DA2-677A44536504}" type="pres">
      <dgm:prSet presAssocID="{3A6CD856-40DA-4F2C-862A-DFDCBD5E71CE}" presName="negativeSpace" presStyleCnt="0"/>
      <dgm:spPr/>
    </dgm:pt>
    <dgm:pt modelId="{F6FE15A8-4C0F-4D51-9C2E-4CEC27A53043}" type="pres">
      <dgm:prSet presAssocID="{3A6CD856-40DA-4F2C-862A-DFDCBD5E71CE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52119A-57AA-4FBE-9B52-5D3BDBFF6C04}" type="pres">
      <dgm:prSet presAssocID="{E3F0EFE3-CE0C-487B-AE07-1F5B846F49C3}" presName="spaceBetweenRectangles" presStyleCnt="0"/>
      <dgm:spPr/>
    </dgm:pt>
    <dgm:pt modelId="{2FEB251D-BD19-41A5-9D55-E2B21634E5C4}" type="pres">
      <dgm:prSet presAssocID="{FD239D69-675E-4D3D-80A8-C070388224BA}" presName="parentLin" presStyleCnt="0"/>
      <dgm:spPr/>
    </dgm:pt>
    <dgm:pt modelId="{2B76FD0E-61E1-4D4D-835E-338CD11CAF8D}" type="pres">
      <dgm:prSet presAssocID="{FD239D69-675E-4D3D-80A8-C070388224BA}" presName="parentLeftMargin" presStyleLbl="node1" presStyleIdx="0" presStyleCnt="4"/>
      <dgm:spPr/>
      <dgm:t>
        <a:bodyPr/>
        <a:lstStyle/>
        <a:p>
          <a:endParaRPr lang="fr-FR"/>
        </a:p>
      </dgm:t>
    </dgm:pt>
    <dgm:pt modelId="{82BF5C89-2F45-488A-A55D-0D6238618E4C}" type="pres">
      <dgm:prSet presAssocID="{FD239D69-675E-4D3D-80A8-C070388224B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DFAABA-F580-4881-A719-1509D2FAAE60}" type="pres">
      <dgm:prSet presAssocID="{FD239D69-675E-4D3D-80A8-C070388224BA}" presName="negativeSpace" presStyleCnt="0"/>
      <dgm:spPr/>
    </dgm:pt>
    <dgm:pt modelId="{A5E0849F-4214-4F0F-A81E-6300B9FD4794}" type="pres">
      <dgm:prSet presAssocID="{FD239D69-675E-4D3D-80A8-C070388224BA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A12AA2-E9E5-4B4B-9BC4-CA2C983C07B6}" type="pres">
      <dgm:prSet presAssocID="{DA6361D5-3FE6-4B8F-BC90-9D1BB7A1BDE9}" presName="spaceBetweenRectangles" presStyleCnt="0"/>
      <dgm:spPr/>
    </dgm:pt>
    <dgm:pt modelId="{5F4981EB-2285-460C-A5FD-56D9A63CDCD0}" type="pres">
      <dgm:prSet presAssocID="{E91C3CF2-C330-46E9-B716-AD68700CDAAB}" presName="parentLin" presStyleCnt="0"/>
      <dgm:spPr/>
    </dgm:pt>
    <dgm:pt modelId="{DFBF09CD-73FD-4B2A-90AD-9020388E546D}" type="pres">
      <dgm:prSet presAssocID="{E91C3CF2-C330-46E9-B716-AD68700CDAAB}" presName="parentLeftMargin" presStyleLbl="node1" presStyleIdx="1" presStyleCnt="4"/>
      <dgm:spPr/>
      <dgm:t>
        <a:bodyPr/>
        <a:lstStyle/>
        <a:p>
          <a:endParaRPr lang="fr-FR"/>
        </a:p>
      </dgm:t>
    </dgm:pt>
    <dgm:pt modelId="{5CD22B0B-AE74-49A9-B5DF-E6F2FA9F04D5}" type="pres">
      <dgm:prSet presAssocID="{E91C3CF2-C330-46E9-B716-AD68700CDAA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FF284D-5943-411F-8209-8D8A132BD8DB}" type="pres">
      <dgm:prSet presAssocID="{E91C3CF2-C330-46E9-B716-AD68700CDAAB}" presName="negativeSpace" presStyleCnt="0"/>
      <dgm:spPr/>
    </dgm:pt>
    <dgm:pt modelId="{73BB48B6-1B68-4BF8-B07F-57CDDA48EAEB}" type="pres">
      <dgm:prSet presAssocID="{E91C3CF2-C330-46E9-B716-AD68700CDAA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96C89C-C313-4815-86FD-A467EC6EC89B}" type="pres">
      <dgm:prSet presAssocID="{3BF58BD4-B097-474D-A4CA-AEAD1AA0E28D}" presName="spaceBetweenRectangles" presStyleCnt="0"/>
      <dgm:spPr/>
    </dgm:pt>
    <dgm:pt modelId="{26A1A934-F2EE-4B12-8747-963A0C9C3673}" type="pres">
      <dgm:prSet presAssocID="{ACE1ED1F-B216-46BF-8828-D37E927EDDCD}" presName="parentLin" presStyleCnt="0"/>
      <dgm:spPr/>
    </dgm:pt>
    <dgm:pt modelId="{D2FF7E7A-0580-4280-A4C8-686A7EAC3EB1}" type="pres">
      <dgm:prSet presAssocID="{ACE1ED1F-B216-46BF-8828-D37E927EDDCD}" presName="parentLeftMargin" presStyleLbl="node1" presStyleIdx="2" presStyleCnt="4"/>
      <dgm:spPr/>
      <dgm:t>
        <a:bodyPr/>
        <a:lstStyle/>
        <a:p>
          <a:endParaRPr lang="fr-FR"/>
        </a:p>
      </dgm:t>
    </dgm:pt>
    <dgm:pt modelId="{621B727A-BD9E-4F4D-9A65-95BBEEE74B80}" type="pres">
      <dgm:prSet presAssocID="{ACE1ED1F-B216-46BF-8828-D37E927EDDC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3171A7-30BB-4722-A186-1E3D8DFBC0C5}" type="pres">
      <dgm:prSet presAssocID="{ACE1ED1F-B216-46BF-8828-D37E927EDDCD}" presName="negativeSpace" presStyleCnt="0"/>
      <dgm:spPr/>
    </dgm:pt>
    <dgm:pt modelId="{BD77C982-662E-44C2-A35B-BDF4E5B9CF4A}" type="pres">
      <dgm:prSet presAssocID="{ACE1ED1F-B216-46BF-8828-D37E927EDDC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965E01-E5B1-4306-A510-294A3FA34D14}" srcId="{ACE1ED1F-B216-46BF-8828-D37E927EDDCD}" destId="{CEA9C2BC-8FC1-47F7-A2DA-9CADA2338EFF}" srcOrd="1" destOrd="0" parTransId="{3A511525-0734-410A-9505-E04BB9049FF1}" sibTransId="{96484162-65C0-4075-84D1-D16771A74AE7}"/>
    <dgm:cxn modelId="{8C9BCDB0-1B89-4E15-BD84-557BA000B6EA}" type="presOf" srcId="{FD239D69-675E-4D3D-80A8-C070388224BA}" destId="{82BF5C89-2F45-488A-A55D-0D6238618E4C}" srcOrd="1" destOrd="0" presId="urn:microsoft.com/office/officeart/2005/8/layout/list1"/>
    <dgm:cxn modelId="{6200EFE8-3C53-46E5-94CB-E2512D78DC41}" type="presOf" srcId="{3A6CD856-40DA-4F2C-862A-DFDCBD5E71CE}" destId="{3B2C83BF-B8E9-4EAC-861E-239D953555B9}" srcOrd="0" destOrd="0" presId="urn:microsoft.com/office/officeart/2005/8/layout/list1"/>
    <dgm:cxn modelId="{ABB39E21-27CA-4166-82AF-095B9898C316}" srcId="{E91C3CF2-C330-46E9-B716-AD68700CDAAB}" destId="{BD85DC19-6B87-426A-86C9-3CA855418795}" srcOrd="2" destOrd="0" parTransId="{EA584162-81EB-4CCC-8A6B-CC999D890652}" sibTransId="{594187B8-91A2-45E0-B780-6DB857BB9626}"/>
    <dgm:cxn modelId="{CD80BADA-2657-4FF3-BB0C-5187B2BC2DF8}" srcId="{5DCA96B1-D2D5-4406-A874-63D57706F788}" destId="{FD239D69-675E-4D3D-80A8-C070388224BA}" srcOrd="1" destOrd="0" parTransId="{CAC5D706-3268-4F20-A1B2-D48365C341BD}" sibTransId="{DA6361D5-3FE6-4B8F-BC90-9D1BB7A1BDE9}"/>
    <dgm:cxn modelId="{8CFF3CB0-0823-44C8-AE63-76B8FC990039}" type="presOf" srcId="{CEA9C2BC-8FC1-47F7-A2DA-9CADA2338EFF}" destId="{BD77C982-662E-44C2-A35B-BDF4E5B9CF4A}" srcOrd="0" destOrd="1" presId="urn:microsoft.com/office/officeart/2005/8/layout/list1"/>
    <dgm:cxn modelId="{61A250E0-4973-4FBF-AE93-B64266ED9E3D}" srcId="{5DCA96B1-D2D5-4406-A874-63D57706F788}" destId="{3A6CD856-40DA-4F2C-862A-DFDCBD5E71CE}" srcOrd="0" destOrd="0" parTransId="{CBA0034F-952B-449E-82E0-16B67AAB5DDB}" sibTransId="{E3F0EFE3-CE0C-487B-AE07-1F5B846F49C3}"/>
    <dgm:cxn modelId="{9BFFC817-BE8B-45E3-896B-559621078D9E}" type="presOf" srcId="{BD85DC19-6B87-426A-86C9-3CA855418795}" destId="{73BB48B6-1B68-4BF8-B07F-57CDDA48EAEB}" srcOrd="0" destOrd="2" presId="urn:microsoft.com/office/officeart/2005/8/layout/list1"/>
    <dgm:cxn modelId="{EA9DC230-156D-4BC3-826E-B3102E9A79B5}" srcId="{5DCA96B1-D2D5-4406-A874-63D57706F788}" destId="{E91C3CF2-C330-46E9-B716-AD68700CDAAB}" srcOrd="2" destOrd="0" parTransId="{E4EF3F79-550F-4CD9-9F3A-648561D231E0}" sibTransId="{3BF58BD4-B097-474D-A4CA-AEAD1AA0E28D}"/>
    <dgm:cxn modelId="{D2009132-0244-4090-893D-1BF03ACA2101}" srcId="{E91C3CF2-C330-46E9-B716-AD68700CDAAB}" destId="{1EC98CCD-7C04-43A1-9FA0-859F9B9FB7E8}" srcOrd="1" destOrd="0" parTransId="{292E8511-A7AC-495A-A76F-88C55BE14199}" sibTransId="{F189A30A-1CC1-4CE5-9EFA-DD776293EC72}"/>
    <dgm:cxn modelId="{106EAD97-24B8-4971-A957-97475E9BF644}" type="presOf" srcId="{77D644F0-DF2B-4A7C-854C-F2FC3F97F56C}" destId="{F6FE15A8-4C0F-4D51-9C2E-4CEC27A53043}" srcOrd="0" destOrd="0" presId="urn:microsoft.com/office/officeart/2005/8/layout/list1"/>
    <dgm:cxn modelId="{E8D760E6-CDEC-42F6-A41F-907F13A60FC2}" type="presOf" srcId="{FD239D69-675E-4D3D-80A8-C070388224BA}" destId="{2B76FD0E-61E1-4D4D-835E-338CD11CAF8D}" srcOrd="0" destOrd="0" presId="urn:microsoft.com/office/officeart/2005/8/layout/list1"/>
    <dgm:cxn modelId="{FCC5E58C-6441-4D90-B81B-B0778C78D8D7}" srcId="{3A6CD856-40DA-4F2C-862A-DFDCBD5E71CE}" destId="{3AF02F26-FAC1-432F-8423-FB6EA56DC31F}" srcOrd="1" destOrd="0" parTransId="{C7374ECA-BEF0-47FC-AADE-35B3649CED46}" sibTransId="{E8B310BF-9825-4873-92C0-0B6AA233E7FC}"/>
    <dgm:cxn modelId="{5BA4B3A5-97E1-4895-8EB2-85BF607CDAA9}" srcId="{ACE1ED1F-B216-46BF-8828-D37E927EDDCD}" destId="{BA209E6F-39A5-4794-8373-2930120D7D2E}" srcOrd="2" destOrd="0" parTransId="{553C003F-179D-4774-85C5-8A04C9A11911}" sibTransId="{3A58E9C5-B694-4101-A9DC-2610C26E1E2F}"/>
    <dgm:cxn modelId="{8AB2F2BB-A56F-414F-B584-110E7B1BF12F}" type="presOf" srcId="{3AF02F26-FAC1-432F-8423-FB6EA56DC31F}" destId="{F6FE15A8-4C0F-4D51-9C2E-4CEC27A53043}" srcOrd="0" destOrd="1" presId="urn:microsoft.com/office/officeart/2005/8/layout/list1"/>
    <dgm:cxn modelId="{83585383-F79A-4A5E-AE01-B15555010F33}" srcId="{7861B775-1243-4CC1-9750-2E5475DE56E9}" destId="{72DFD2FF-F646-4A1B-9AD9-22ED359A6570}" srcOrd="0" destOrd="0" parTransId="{D2352DB0-779B-4B88-A4DD-457D09918C9B}" sibTransId="{89A3FA89-1CDF-44DC-9DF7-4B8F90A875DA}"/>
    <dgm:cxn modelId="{9336E2C3-66BB-427C-B874-1DE021DDEABD}" srcId="{3A6CD856-40DA-4F2C-862A-DFDCBD5E71CE}" destId="{77D644F0-DF2B-4A7C-854C-F2FC3F97F56C}" srcOrd="0" destOrd="0" parTransId="{D9AE35A6-D9D3-4E25-822C-02E41EEC8C21}" sibTransId="{32B02895-3B19-4E81-9520-EE3B17E21173}"/>
    <dgm:cxn modelId="{C627879C-ED7C-4908-9215-ABD849DD67AC}" type="presOf" srcId="{3A6CD856-40DA-4F2C-862A-DFDCBD5E71CE}" destId="{EF93DCC9-93A6-4F95-9245-CDA5114B5A44}" srcOrd="1" destOrd="0" presId="urn:microsoft.com/office/officeart/2005/8/layout/list1"/>
    <dgm:cxn modelId="{2726E363-A1B5-4A39-BE7A-FF3019987264}" type="presOf" srcId="{61D7B6C7-2920-40FD-8477-5E8BB2DF9CB5}" destId="{BD77C982-662E-44C2-A35B-BDF4E5B9CF4A}" srcOrd="0" destOrd="0" presId="urn:microsoft.com/office/officeart/2005/8/layout/list1"/>
    <dgm:cxn modelId="{EFF40CA5-1EA9-4106-A64E-F92F4535E05F}" type="presOf" srcId="{09E4BA0F-2063-4739-B7A6-86EB099CAEE8}" destId="{73BB48B6-1B68-4BF8-B07F-57CDDA48EAEB}" srcOrd="0" destOrd="0" presId="urn:microsoft.com/office/officeart/2005/8/layout/list1"/>
    <dgm:cxn modelId="{B256BC9F-BE51-4FD1-9E06-060D0E91247C}" srcId="{5DCA96B1-D2D5-4406-A874-63D57706F788}" destId="{ACE1ED1F-B216-46BF-8828-D37E927EDDCD}" srcOrd="3" destOrd="0" parTransId="{0C22D26A-0284-4126-842E-B1B40027205A}" sibTransId="{87CD6E62-81C4-4304-8C43-CDF94FCFE299}"/>
    <dgm:cxn modelId="{4C2D4773-FB94-4D93-B8FC-BAACB3AF871C}" type="presOf" srcId="{BA209E6F-39A5-4794-8373-2930120D7D2E}" destId="{BD77C982-662E-44C2-A35B-BDF4E5B9CF4A}" srcOrd="0" destOrd="2" presId="urn:microsoft.com/office/officeart/2005/8/layout/list1"/>
    <dgm:cxn modelId="{42C71413-C4FF-4264-A97F-9C673AB390DE}" srcId="{FD239D69-675E-4D3D-80A8-C070388224BA}" destId="{7861B775-1243-4CC1-9750-2E5475DE56E9}" srcOrd="0" destOrd="0" parTransId="{A36E4187-F958-443F-A20C-1E3ED934E071}" sibTransId="{5B45FF4C-C86D-489A-ACCB-926670420935}"/>
    <dgm:cxn modelId="{7FAB3555-7142-4B98-B8FB-7542DFDCC8C1}" type="presOf" srcId="{E91C3CF2-C330-46E9-B716-AD68700CDAAB}" destId="{5CD22B0B-AE74-49A9-B5DF-E6F2FA9F04D5}" srcOrd="1" destOrd="0" presId="urn:microsoft.com/office/officeart/2005/8/layout/list1"/>
    <dgm:cxn modelId="{E6EF8920-7E66-4E97-ACDF-9C2738172A87}" type="presOf" srcId="{ACE1ED1F-B216-46BF-8828-D37E927EDDCD}" destId="{621B727A-BD9E-4F4D-9A65-95BBEEE74B80}" srcOrd="1" destOrd="0" presId="urn:microsoft.com/office/officeart/2005/8/layout/list1"/>
    <dgm:cxn modelId="{012DF920-0846-4A44-A0C3-846330C99D7A}" type="presOf" srcId="{1EC98CCD-7C04-43A1-9FA0-859F9B9FB7E8}" destId="{73BB48B6-1B68-4BF8-B07F-57CDDA48EAEB}" srcOrd="0" destOrd="1" presId="urn:microsoft.com/office/officeart/2005/8/layout/list1"/>
    <dgm:cxn modelId="{85F1653E-E8E9-42E6-955C-F01B3DBB7B5B}" type="presOf" srcId="{7861B775-1243-4CC1-9750-2E5475DE56E9}" destId="{A5E0849F-4214-4F0F-A81E-6300B9FD4794}" srcOrd="0" destOrd="0" presId="urn:microsoft.com/office/officeart/2005/8/layout/list1"/>
    <dgm:cxn modelId="{DF394CD1-CAF9-4955-A992-6C4F901CB4E2}" type="presOf" srcId="{5DCA96B1-D2D5-4406-A874-63D57706F788}" destId="{0B0D5A16-C9E3-4ADE-AB0E-3C1A0126F547}" srcOrd="0" destOrd="0" presId="urn:microsoft.com/office/officeart/2005/8/layout/list1"/>
    <dgm:cxn modelId="{3E0955B5-E611-4FCB-85B5-5A3376A61BB6}" srcId="{E91C3CF2-C330-46E9-B716-AD68700CDAAB}" destId="{09E4BA0F-2063-4739-B7A6-86EB099CAEE8}" srcOrd="0" destOrd="0" parTransId="{B799163C-DF6D-408C-91D9-797B9A156A15}" sibTransId="{A0B8E8BF-BED9-4FB9-B1B5-3C7A33A11305}"/>
    <dgm:cxn modelId="{81FFA4F3-CBE9-4FB5-815D-C8ABF7397912}" type="presOf" srcId="{72DFD2FF-F646-4A1B-9AD9-22ED359A6570}" destId="{A5E0849F-4214-4F0F-A81E-6300B9FD4794}" srcOrd="0" destOrd="1" presId="urn:microsoft.com/office/officeart/2005/8/layout/list1"/>
    <dgm:cxn modelId="{0C1AF078-F563-460B-AB4D-50CB49C1575A}" type="presOf" srcId="{E91C3CF2-C330-46E9-B716-AD68700CDAAB}" destId="{DFBF09CD-73FD-4B2A-90AD-9020388E546D}" srcOrd="0" destOrd="0" presId="urn:microsoft.com/office/officeart/2005/8/layout/list1"/>
    <dgm:cxn modelId="{15C08FE5-ADF0-443F-9B9A-CD28528EFD36}" type="presOf" srcId="{ACE1ED1F-B216-46BF-8828-D37E927EDDCD}" destId="{D2FF7E7A-0580-4280-A4C8-686A7EAC3EB1}" srcOrd="0" destOrd="0" presId="urn:microsoft.com/office/officeart/2005/8/layout/list1"/>
    <dgm:cxn modelId="{58E192B5-BC4D-4F08-8B8F-5699BE4667DC}" srcId="{ACE1ED1F-B216-46BF-8828-D37E927EDDCD}" destId="{61D7B6C7-2920-40FD-8477-5E8BB2DF9CB5}" srcOrd="0" destOrd="0" parTransId="{2037335F-4E56-41E7-938B-42427CAD1DC9}" sibTransId="{56A9F993-B7F8-4BEE-880C-83BE8B62D5AC}"/>
    <dgm:cxn modelId="{15CFFC65-E7D7-4FEF-AB35-4C850138FCCF}" type="presParOf" srcId="{0B0D5A16-C9E3-4ADE-AB0E-3C1A0126F547}" destId="{7DF34CDA-179C-48A4-8EF0-CC1850E789B5}" srcOrd="0" destOrd="0" presId="urn:microsoft.com/office/officeart/2005/8/layout/list1"/>
    <dgm:cxn modelId="{333F5293-FA8E-4E77-B1A2-37388B3649C5}" type="presParOf" srcId="{7DF34CDA-179C-48A4-8EF0-CC1850E789B5}" destId="{3B2C83BF-B8E9-4EAC-861E-239D953555B9}" srcOrd="0" destOrd="0" presId="urn:microsoft.com/office/officeart/2005/8/layout/list1"/>
    <dgm:cxn modelId="{E8C6471D-141C-4A3A-90A1-E98EFE166436}" type="presParOf" srcId="{7DF34CDA-179C-48A4-8EF0-CC1850E789B5}" destId="{EF93DCC9-93A6-4F95-9245-CDA5114B5A44}" srcOrd="1" destOrd="0" presId="urn:microsoft.com/office/officeart/2005/8/layout/list1"/>
    <dgm:cxn modelId="{33A8C4AA-7E52-4DF0-A89B-83BA0C502ADB}" type="presParOf" srcId="{0B0D5A16-C9E3-4ADE-AB0E-3C1A0126F547}" destId="{279B7309-990E-4637-9DA2-677A44536504}" srcOrd="1" destOrd="0" presId="urn:microsoft.com/office/officeart/2005/8/layout/list1"/>
    <dgm:cxn modelId="{07BD84FD-E02B-458D-816C-64B2A353FAA3}" type="presParOf" srcId="{0B0D5A16-C9E3-4ADE-AB0E-3C1A0126F547}" destId="{F6FE15A8-4C0F-4D51-9C2E-4CEC27A53043}" srcOrd="2" destOrd="0" presId="urn:microsoft.com/office/officeart/2005/8/layout/list1"/>
    <dgm:cxn modelId="{8CD05297-7379-4CB1-9C48-F978DE4BED69}" type="presParOf" srcId="{0B0D5A16-C9E3-4ADE-AB0E-3C1A0126F547}" destId="{9552119A-57AA-4FBE-9B52-5D3BDBFF6C04}" srcOrd="3" destOrd="0" presId="urn:microsoft.com/office/officeart/2005/8/layout/list1"/>
    <dgm:cxn modelId="{95B6A0FB-5206-4A2B-B534-4EE1E7DB9FCC}" type="presParOf" srcId="{0B0D5A16-C9E3-4ADE-AB0E-3C1A0126F547}" destId="{2FEB251D-BD19-41A5-9D55-E2B21634E5C4}" srcOrd="4" destOrd="0" presId="urn:microsoft.com/office/officeart/2005/8/layout/list1"/>
    <dgm:cxn modelId="{5B2223BA-E382-4E2D-AAB7-724B252AF5D9}" type="presParOf" srcId="{2FEB251D-BD19-41A5-9D55-E2B21634E5C4}" destId="{2B76FD0E-61E1-4D4D-835E-338CD11CAF8D}" srcOrd="0" destOrd="0" presId="urn:microsoft.com/office/officeart/2005/8/layout/list1"/>
    <dgm:cxn modelId="{F26FD7EE-9857-4358-A031-7D5E0D734D04}" type="presParOf" srcId="{2FEB251D-BD19-41A5-9D55-E2B21634E5C4}" destId="{82BF5C89-2F45-488A-A55D-0D6238618E4C}" srcOrd="1" destOrd="0" presId="urn:microsoft.com/office/officeart/2005/8/layout/list1"/>
    <dgm:cxn modelId="{536766B7-3262-4837-8882-C4D830CDDEBA}" type="presParOf" srcId="{0B0D5A16-C9E3-4ADE-AB0E-3C1A0126F547}" destId="{BFDFAABA-F580-4881-A719-1509D2FAAE60}" srcOrd="5" destOrd="0" presId="urn:microsoft.com/office/officeart/2005/8/layout/list1"/>
    <dgm:cxn modelId="{1CDC27FC-0DDE-4B84-A570-B28404112E9A}" type="presParOf" srcId="{0B0D5A16-C9E3-4ADE-AB0E-3C1A0126F547}" destId="{A5E0849F-4214-4F0F-A81E-6300B9FD4794}" srcOrd="6" destOrd="0" presId="urn:microsoft.com/office/officeart/2005/8/layout/list1"/>
    <dgm:cxn modelId="{0C2B082C-10CF-4975-80B8-F2CE46557FA4}" type="presParOf" srcId="{0B0D5A16-C9E3-4ADE-AB0E-3C1A0126F547}" destId="{45A12AA2-E9E5-4B4B-9BC4-CA2C983C07B6}" srcOrd="7" destOrd="0" presId="urn:microsoft.com/office/officeart/2005/8/layout/list1"/>
    <dgm:cxn modelId="{18C59FE2-C1DD-4B79-BBC3-2C5DA12FF8F6}" type="presParOf" srcId="{0B0D5A16-C9E3-4ADE-AB0E-3C1A0126F547}" destId="{5F4981EB-2285-460C-A5FD-56D9A63CDCD0}" srcOrd="8" destOrd="0" presId="urn:microsoft.com/office/officeart/2005/8/layout/list1"/>
    <dgm:cxn modelId="{EA979812-5E17-414A-B4D1-4987898357E6}" type="presParOf" srcId="{5F4981EB-2285-460C-A5FD-56D9A63CDCD0}" destId="{DFBF09CD-73FD-4B2A-90AD-9020388E546D}" srcOrd="0" destOrd="0" presId="urn:microsoft.com/office/officeart/2005/8/layout/list1"/>
    <dgm:cxn modelId="{33F0B818-FBCE-4A18-A84C-3AE07A8AFC87}" type="presParOf" srcId="{5F4981EB-2285-460C-A5FD-56D9A63CDCD0}" destId="{5CD22B0B-AE74-49A9-B5DF-E6F2FA9F04D5}" srcOrd="1" destOrd="0" presId="urn:microsoft.com/office/officeart/2005/8/layout/list1"/>
    <dgm:cxn modelId="{83AE6B21-0583-4348-92E2-3526FC74AD8C}" type="presParOf" srcId="{0B0D5A16-C9E3-4ADE-AB0E-3C1A0126F547}" destId="{ACFF284D-5943-411F-8209-8D8A132BD8DB}" srcOrd="9" destOrd="0" presId="urn:microsoft.com/office/officeart/2005/8/layout/list1"/>
    <dgm:cxn modelId="{723344B6-F59C-472A-88FB-450E76173563}" type="presParOf" srcId="{0B0D5A16-C9E3-4ADE-AB0E-3C1A0126F547}" destId="{73BB48B6-1B68-4BF8-B07F-57CDDA48EAEB}" srcOrd="10" destOrd="0" presId="urn:microsoft.com/office/officeart/2005/8/layout/list1"/>
    <dgm:cxn modelId="{9F8BA3B1-E199-48E9-A08E-2CA0B58E5E5C}" type="presParOf" srcId="{0B0D5A16-C9E3-4ADE-AB0E-3C1A0126F547}" destId="{7C96C89C-C313-4815-86FD-A467EC6EC89B}" srcOrd="11" destOrd="0" presId="urn:microsoft.com/office/officeart/2005/8/layout/list1"/>
    <dgm:cxn modelId="{F67433CF-3774-4693-A9D5-606C29037798}" type="presParOf" srcId="{0B0D5A16-C9E3-4ADE-AB0E-3C1A0126F547}" destId="{26A1A934-F2EE-4B12-8747-963A0C9C3673}" srcOrd="12" destOrd="0" presId="urn:microsoft.com/office/officeart/2005/8/layout/list1"/>
    <dgm:cxn modelId="{F4334AE2-31CB-47B7-AB20-CE56611BCB3D}" type="presParOf" srcId="{26A1A934-F2EE-4B12-8747-963A0C9C3673}" destId="{D2FF7E7A-0580-4280-A4C8-686A7EAC3EB1}" srcOrd="0" destOrd="0" presId="urn:microsoft.com/office/officeart/2005/8/layout/list1"/>
    <dgm:cxn modelId="{3D2D0319-5243-4581-A01D-24A124D7D22E}" type="presParOf" srcId="{26A1A934-F2EE-4B12-8747-963A0C9C3673}" destId="{621B727A-BD9E-4F4D-9A65-95BBEEE74B80}" srcOrd="1" destOrd="0" presId="urn:microsoft.com/office/officeart/2005/8/layout/list1"/>
    <dgm:cxn modelId="{FC0C7DF0-ABEB-407F-9555-6E11A9BF1FF5}" type="presParOf" srcId="{0B0D5A16-C9E3-4ADE-AB0E-3C1A0126F547}" destId="{103171A7-30BB-4722-A186-1E3D8DFBC0C5}" srcOrd="13" destOrd="0" presId="urn:microsoft.com/office/officeart/2005/8/layout/list1"/>
    <dgm:cxn modelId="{BFED4910-70EC-4460-A01A-5C81AEED338C}" type="presParOf" srcId="{0B0D5A16-C9E3-4ADE-AB0E-3C1A0126F547}" destId="{BD77C982-662E-44C2-A35B-BDF4E5B9CF4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F6346-B9A7-4378-B883-360764C5FBE4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6C53CF3-A902-4F06-9B09-F714072880D9}">
      <dgm:prSet phldrT="[Texte]" custT="1"/>
      <dgm:spPr/>
      <dgm:t>
        <a:bodyPr/>
        <a:lstStyle/>
        <a:p>
          <a:r>
            <a:rPr lang="fr-FR" sz="1500" dirty="0"/>
            <a:t>W3C</a:t>
          </a:r>
        </a:p>
      </dgm:t>
    </dgm:pt>
    <dgm:pt modelId="{D391E1BA-929C-4C57-AFEA-ED7122954E86}" type="parTrans" cxnId="{DA231F06-7197-4A74-9CA1-38522D596F76}">
      <dgm:prSet/>
      <dgm:spPr/>
      <dgm:t>
        <a:bodyPr/>
        <a:lstStyle/>
        <a:p>
          <a:endParaRPr lang="fr-FR" sz="1500"/>
        </a:p>
      </dgm:t>
    </dgm:pt>
    <dgm:pt modelId="{BF77176E-6B51-4D00-8BC5-B12D47C71EBE}" type="sibTrans" cxnId="{DA231F06-7197-4A74-9CA1-38522D596F76}">
      <dgm:prSet/>
      <dgm:spPr/>
      <dgm:t>
        <a:bodyPr/>
        <a:lstStyle/>
        <a:p>
          <a:endParaRPr lang="fr-FR" sz="1500"/>
        </a:p>
      </dgm:t>
    </dgm:pt>
    <dgm:pt modelId="{6C1B7558-478E-4A7D-BFF6-BF0F6E6229E1}">
      <dgm:prSet phldrT="[Texte]" custT="1"/>
      <dgm:spPr>
        <a:solidFill>
          <a:srgbClr val="0E5CA6"/>
        </a:solidFill>
      </dgm:spPr>
      <dgm:t>
        <a:bodyPr/>
        <a:lstStyle/>
        <a:p>
          <a:r>
            <a:rPr lang="fr-FR" sz="1500" dirty="0" err="1"/>
            <a:t>Interest</a:t>
          </a:r>
          <a:r>
            <a:rPr lang="fr-FR" sz="1500" dirty="0"/>
            <a:t> Groups</a:t>
          </a:r>
        </a:p>
      </dgm:t>
    </dgm:pt>
    <dgm:pt modelId="{F1D0409B-08BC-4A19-9A8C-739A3B236143}" type="parTrans" cxnId="{AD0CE0E0-8E46-402F-8107-9FC50AE6FAA6}">
      <dgm:prSet/>
      <dgm:spPr/>
      <dgm:t>
        <a:bodyPr/>
        <a:lstStyle/>
        <a:p>
          <a:endParaRPr lang="fr-FR" sz="1500"/>
        </a:p>
      </dgm:t>
    </dgm:pt>
    <dgm:pt modelId="{5F3AD797-8127-4CAB-A9C1-08A7597C342D}" type="sibTrans" cxnId="{AD0CE0E0-8E46-402F-8107-9FC50AE6FAA6}">
      <dgm:prSet/>
      <dgm:spPr/>
      <dgm:t>
        <a:bodyPr/>
        <a:lstStyle/>
        <a:p>
          <a:endParaRPr lang="fr-FR" sz="1500"/>
        </a:p>
      </dgm:t>
    </dgm:pt>
    <dgm:pt modelId="{E45C961E-E5C7-445F-96B3-5E2BA6AF2DF7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>
              <a:solidFill>
                <a:schemeClr val="tx1"/>
              </a:solidFill>
            </a:rPr>
            <a:t>Automotive</a:t>
          </a:r>
        </a:p>
        <a:p>
          <a:r>
            <a:rPr lang="fr-FR" sz="1200" dirty="0">
              <a:solidFill>
                <a:schemeClr val="tx1"/>
              </a:solidFill>
            </a:rPr>
            <a:t>(V2Building?)</a:t>
          </a:r>
        </a:p>
      </dgm:t>
    </dgm:pt>
    <dgm:pt modelId="{E157CF37-D25B-449B-9C52-158EE2CCC0D7}" type="parTrans" cxnId="{B971420C-5C9E-425E-9E9E-4B71D06F5B8C}">
      <dgm:prSet/>
      <dgm:spPr/>
      <dgm:t>
        <a:bodyPr/>
        <a:lstStyle/>
        <a:p>
          <a:endParaRPr lang="fr-FR" sz="1500"/>
        </a:p>
      </dgm:t>
    </dgm:pt>
    <dgm:pt modelId="{22F8450B-A595-452E-A1A8-3246E528A835}" type="sibTrans" cxnId="{B971420C-5C9E-425E-9E9E-4B71D06F5B8C}">
      <dgm:prSet/>
      <dgm:spPr/>
      <dgm:t>
        <a:bodyPr/>
        <a:lstStyle/>
        <a:p>
          <a:endParaRPr lang="fr-FR" sz="1500"/>
        </a:p>
      </dgm:t>
    </dgm:pt>
    <dgm:pt modelId="{AD180255-1C4F-448A-907E-2F6D4D8FAF3C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>
              <a:solidFill>
                <a:schemeClr val="tx1"/>
              </a:solidFill>
            </a:rPr>
            <a:t>Data Exchange</a:t>
          </a:r>
        </a:p>
      </dgm:t>
    </dgm:pt>
    <dgm:pt modelId="{BCF9F5E7-29BD-4E8E-9FE7-ABE32B738EFB}" type="parTrans" cxnId="{77CB6CE2-1E94-49E1-8F3D-0E7BC951C923}">
      <dgm:prSet/>
      <dgm:spPr/>
      <dgm:t>
        <a:bodyPr/>
        <a:lstStyle/>
        <a:p>
          <a:endParaRPr lang="fr-FR" sz="1500"/>
        </a:p>
      </dgm:t>
    </dgm:pt>
    <dgm:pt modelId="{7391D6A6-8FD9-42E8-BF28-FB3B1E0DEE96}" type="sibTrans" cxnId="{77CB6CE2-1E94-49E1-8F3D-0E7BC951C923}">
      <dgm:prSet/>
      <dgm:spPr/>
      <dgm:t>
        <a:bodyPr/>
        <a:lstStyle/>
        <a:p>
          <a:endParaRPr lang="fr-FR" sz="1500"/>
        </a:p>
      </dgm:t>
    </dgm:pt>
    <dgm:pt modelId="{141D084E-B935-42B4-A433-83F6DFC1E813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>
              <a:solidFill>
                <a:schemeClr val="tx1"/>
              </a:solidFill>
            </a:rPr>
            <a:t>Schema.org</a:t>
          </a:r>
          <a:endParaRPr lang="fr-FR" sz="1500" dirty="0"/>
        </a:p>
      </dgm:t>
    </dgm:pt>
    <dgm:pt modelId="{5056558A-96C9-4600-961C-0FD719CEC8D8}" type="parTrans" cxnId="{1ABF8EA0-F114-48D2-B02F-59873488357A}">
      <dgm:prSet/>
      <dgm:spPr/>
      <dgm:t>
        <a:bodyPr/>
        <a:lstStyle/>
        <a:p>
          <a:endParaRPr lang="fr-FR" sz="1500"/>
        </a:p>
      </dgm:t>
    </dgm:pt>
    <dgm:pt modelId="{D39B78BC-685B-4DC7-8987-BED049DEBE0C}" type="sibTrans" cxnId="{1ABF8EA0-F114-48D2-B02F-59873488357A}">
      <dgm:prSet/>
      <dgm:spPr/>
      <dgm:t>
        <a:bodyPr/>
        <a:lstStyle/>
        <a:p>
          <a:endParaRPr lang="fr-FR" sz="1500"/>
        </a:p>
      </dgm:t>
    </dgm:pt>
    <dgm:pt modelId="{559E28BE-6E45-46EC-90A9-0A74B074C0E6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500" b="1" i="0" dirty="0">
              <a:solidFill>
                <a:srgbClr val="FF0000"/>
              </a:solidFill>
            </a:rPr>
            <a:t>Automotive ontology</a:t>
          </a:r>
          <a:endParaRPr lang="fr-FR" sz="1500" b="1" dirty="0">
            <a:solidFill>
              <a:srgbClr val="FF0000"/>
            </a:solidFill>
          </a:endParaRPr>
        </a:p>
      </dgm:t>
    </dgm:pt>
    <dgm:pt modelId="{B04ADC46-07DA-4E4F-8751-49C28D891F7A}" type="parTrans" cxnId="{556BAA06-5125-4221-B118-0A3ABE17129C}">
      <dgm:prSet/>
      <dgm:spPr/>
      <dgm:t>
        <a:bodyPr/>
        <a:lstStyle/>
        <a:p>
          <a:endParaRPr lang="fr-FR" sz="1500"/>
        </a:p>
      </dgm:t>
    </dgm:pt>
    <dgm:pt modelId="{C7945BEB-8798-4986-8EC6-690D2E739D2B}" type="sibTrans" cxnId="{556BAA06-5125-4221-B118-0A3ABE17129C}">
      <dgm:prSet/>
      <dgm:spPr/>
      <dgm:t>
        <a:bodyPr/>
        <a:lstStyle/>
        <a:p>
          <a:endParaRPr lang="fr-FR" sz="1500"/>
        </a:p>
      </dgm:t>
    </dgm:pt>
    <dgm:pt modelId="{BF0B11AA-9F55-428A-9D7F-2233DB0C3BC7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 err="1">
              <a:solidFill>
                <a:schemeClr val="tx1"/>
              </a:solidFill>
            </a:rPr>
            <a:t>Blockchain</a:t>
          </a:r>
          <a:endParaRPr lang="fr-FR" sz="1500" dirty="0">
            <a:solidFill>
              <a:schemeClr val="tx1"/>
            </a:solidFill>
          </a:endParaRPr>
        </a:p>
      </dgm:t>
    </dgm:pt>
    <dgm:pt modelId="{B6C65AEF-A04D-4421-8AF7-257D4CCC6F4F}" type="parTrans" cxnId="{9E695688-D992-49CD-AE00-6743A433848E}">
      <dgm:prSet/>
      <dgm:spPr/>
      <dgm:t>
        <a:bodyPr/>
        <a:lstStyle/>
        <a:p>
          <a:endParaRPr lang="fr-FR" sz="1500"/>
        </a:p>
      </dgm:t>
    </dgm:pt>
    <dgm:pt modelId="{1C78CEB3-8CF5-4C79-86B7-D3B6DA60EE72}" type="sibTrans" cxnId="{9E695688-D992-49CD-AE00-6743A433848E}">
      <dgm:prSet/>
      <dgm:spPr/>
      <dgm:t>
        <a:bodyPr/>
        <a:lstStyle/>
        <a:p>
          <a:endParaRPr lang="fr-FR" sz="1500"/>
        </a:p>
      </dgm:t>
    </dgm:pt>
    <dgm:pt modelId="{75A13E3F-5CE1-4D66-B164-42FC886ED638}">
      <dgm:prSet phldrT="[Texte]" custT="1"/>
      <dgm:spPr>
        <a:solidFill>
          <a:srgbClr val="0E5CA6"/>
        </a:solidFill>
      </dgm:spPr>
      <dgm:t>
        <a:bodyPr/>
        <a:lstStyle/>
        <a:p>
          <a:r>
            <a:rPr lang="fr-FR" sz="1500" dirty="0" err="1"/>
            <a:t>Community</a:t>
          </a:r>
          <a:r>
            <a:rPr lang="fr-FR" sz="1500" dirty="0"/>
            <a:t> Groups</a:t>
          </a:r>
        </a:p>
      </dgm:t>
    </dgm:pt>
    <dgm:pt modelId="{CEC451B9-3558-4A6D-8F21-4F9596169416}" type="sibTrans" cxnId="{5E6BA241-AF33-444E-B3A8-AEB6D07C565E}">
      <dgm:prSet/>
      <dgm:spPr/>
      <dgm:t>
        <a:bodyPr/>
        <a:lstStyle/>
        <a:p>
          <a:endParaRPr lang="fr-FR" sz="1500"/>
        </a:p>
      </dgm:t>
    </dgm:pt>
    <dgm:pt modelId="{B3745217-7FE2-445B-8674-AABEF482F3CD}" type="parTrans" cxnId="{5E6BA241-AF33-444E-B3A8-AEB6D07C565E}">
      <dgm:prSet/>
      <dgm:spPr/>
      <dgm:t>
        <a:bodyPr/>
        <a:lstStyle/>
        <a:p>
          <a:endParaRPr lang="fr-FR" sz="1500"/>
        </a:p>
      </dgm:t>
    </dgm:pt>
    <dgm:pt modelId="{7BD5F15A-D209-4820-A7CC-F87A71B7791A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 err="1">
              <a:solidFill>
                <a:schemeClr val="tx1"/>
              </a:solidFill>
            </a:rPr>
            <a:t>Dataset</a:t>
          </a:r>
          <a:r>
            <a:rPr lang="fr-FR" sz="1500" dirty="0">
              <a:solidFill>
                <a:schemeClr val="tx1"/>
              </a:solidFill>
            </a:rPr>
            <a:t> Exchange</a:t>
          </a:r>
        </a:p>
      </dgm:t>
    </dgm:pt>
    <dgm:pt modelId="{DF5B1849-025E-4303-9C2C-FCB038A9F581}" type="parTrans" cxnId="{45F8EC0B-2427-4E89-9D4B-4147C4FF6F0A}">
      <dgm:prSet/>
      <dgm:spPr/>
      <dgm:t>
        <a:bodyPr/>
        <a:lstStyle/>
        <a:p>
          <a:endParaRPr lang="fr-FR" sz="1500"/>
        </a:p>
      </dgm:t>
    </dgm:pt>
    <dgm:pt modelId="{2C1697FA-C17C-4E2B-97D6-1EC4C4BFBADD}" type="sibTrans" cxnId="{45F8EC0B-2427-4E89-9D4B-4147C4FF6F0A}">
      <dgm:prSet/>
      <dgm:spPr/>
      <dgm:t>
        <a:bodyPr/>
        <a:lstStyle/>
        <a:p>
          <a:endParaRPr lang="fr-FR" sz="1500"/>
        </a:p>
      </dgm:t>
    </dgm:pt>
    <dgm:pt modelId="{930ADC00-1EDE-4F0F-B381-CB0E5A477236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dirty="0">
              <a:solidFill>
                <a:schemeClr val="tx1"/>
              </a:solidFill>
            </a:rPr>
            <a:t>Web of </a:t>
          </a:r>
          <a:r>
            <a:rPr lang="fr-FR" sz="1500" dirty="0" err="1">
              <a:solidFill>
                <a:schemeClr val="tx1"/>
              </a:solidFill>
            </a:rPr>
            <a:t>Things</a:t>
          </a:r>
          <a:endParaRPr lang="fr-FR" sz="1500" dirty="0">
            <a:solidFill>
              <a:schemeClr val="tx1"/>
            </a:solidFill>
          </a:endParaRPr>
        </a:p>
      </dgm:t>
    </dgm:pt>
    <dgm:pt modelId="{5DD74F5A-41B6-47A1-8FEB-330C18B4F062}" type="parTrans" cxnId="{84EBDBBC-BDE9-49E0-9637-592769ED053F}">
      <dgm:prSet/>
      <dgm:spPr/>
      <dgm:t>
        <a:bodyPr/>
        <a:lstStyle/>
        <a:p>
          <a:endParaRPr lang="fr-FR" sz="1500"/>
        </a:p>
      </dgm:t>
    </dgm:pt>
    <dgm:pt modelId="{10329FE2-F157-4300-B66A-F471CDB18FE5}" type="sibTrans" cxnId="{84EBDBBC-BDE9-49E0-9637-592769ED053F}">
      <dgm:prSet/>
      <dgm:spPr/>
      <dgm:t>
        <a:bodyPr/>
        <a:lstStyle/>
        <a:p>
          <a:endParaRPr lang="fr-FR" sz="1500"/>
        </a:p>
      </dgm:t>
    </dgm:pt>
    <dgm:pt modelId="{1A241AB1-275B-41C2-BB7C-FACAEBA99712}">
      <dgm:prSet phldrT="[Texte]" custT="1"/>
      <dgm:spPr>
        <a:solidFill>
          <a:srgbClr val="0E5CA6"/>
        </a:solidFill>
      </dgm:spPr>
      <dgm:t>
        <a:bodyPr/>
        <a:lstStyle/>
        <a:p>
          <a:r>
            <a:rPr lang="fr-FR" sz="1500" dirty="0" err="1"/>
            <a:t>Working</a:t>
          </a:r>
          <a:r>
            <a:rPr lang="fr-FR" sz="1500" dirty="0"/>
            <a:t> Groups</a:t>
          </a:r>
        </a:p>
      </dgm:t>
    </dgm:pt>
    <dgm:pt modelId="{2D2EEAB0-85A3-4AA4-99DD-E4AAFD560AF4}" type="parTrans" cxnId="{BBC1E797-DFB1-44B0-81C2-8BDA06241CC7}">
      <dgm:prSet/>
      <dgm:spPr/>
      <dgm:t>
        <a:bodyPr/>
        <a:lstStyle/>
        <a:p>
          <a:endParaRPr lang="fr-FR" sz="1500"/>
        </a:p>
      </dgm:t>
    </dgm:pt>
    <dgm:pt modelId="{B68F0AB2-423C-47C3-A093-87031A52A5E6}" type="sibTrans" cxnId="{BBC1E797-DFB1-44B0-81C2-8BDA06241CC7}">
      <dgm:prSet/>
      <dgm:spPr/>
      <dgm:t>
        <a:bodyPr/>
        <a:lstStyle/>
        <a:p>
          <a:endParaRPr lang="fr-FR" sz="1500"/>
        </a:p>
      </dgm:t>
    </dgm:pt>
    <dgm:pt modelId="{38F3AA2C-89AB-48B4-9849-0FAC80CC4941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b="1" dirty="0">
              <a:solidFill>
                <a:srgbClr val="FF0000"/>
              </a:solidFill>
            </a:rPr>
            <a:t>Web </a:t>
          </a:r>
          <a:br>
            <a:rPr lang="fr-FR" sz="1500" b="1" dirty="0">
              <a:solidFill>
                <a:srgbClr val="FF0000"/>
              </a:solidFill>
            </a:rPr>
          </a:br>
          <a:r>
            <a:rPr lang="fr-FR" sz="1500" b="1" dirty="0">
              <a:solidFill>
                <a:srgbClr val="FF0000"/>
              </a:solidFill>
            </a:rPr>
            <a:t>of</a:t>
          </a:r>
          <a:br>
            <a:rPr lang="fr-FR" sz="1500" b="1" dirty="0">
              <a:solidFill>
                <a:srgbClr val="FF0000"/>
              </a:solidFill>
            </a:rPr>
          </a:br>
          <a:r>
            <a:rPr lang="fr-FR" sz="1500" b="1" dirty="0" err="1">
              <a:solidFill>
                <a:srgbClr val="FF0000"/>
              </a:solidFill>
            </a:rPr>
            <a:t>Things</a:t>
          </a:r>
          <a:r>
            <a:rPr lang="fr-FR" sz="1500" b="1" dirty="0">
              <a:solidFill>
                <a:srgbClr val="FF0000"/>
              </a:solidFill>
            </a:rPr>
            <a:t> </a:t>
          </a:r>
        </a:p>
      </dgm:t>
    </dgm:pt>
    <dgm:pt modelId="{64FF6026-9F95-465A-8032-AE5A5EB32ADE}" type="parTrans" cxnId="{E6CA53D5-DD05-401A-ABA4-81C17E07CA52}">
      <dgm:prSet/>
      <dgm:spPr/>
      <dgm:t>
        <a:bodyPr/>
        <a:lstStyle/>
        <a:p>
          <a:endParaRPr lang="fr-FR" sz="1500"/>
        </a:p>
      </dgm:t>
    </dgm:pt>
    <dgm:pt modelId="{5B07E2B9-DFDB-4E13-A00A-AEC99A6C994E}" type="sibTrans" cxnId="{E6CA53D5-DD05-401A-ABA4-81C17E07CA52}">
      <dgm:prSet/>
      <dgm:spPr/>
      <dgm:t>
        <a:bodyPr/>
        <a:lstStyle/>
        <a:p>
          <a:endParaRPr lang="fr-FR" sz="1500"/>
        </a:p>
      </dgm:t>
    </dgm:pt>
    <dgm:pt modelId="{0990DDE8-707A-421B-A418-8CFB52E34F83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sz="1500" b="1" dirty="0">
              <a:solidFill>
                <a:srgbClr val="FF0000"/>
              </a:solidFill>
            </a:rPr>
            <a:t>Spatial Data on the Web</a:t>
          </a:r>
        </a:p>
      </dgm:t>
    </dgm:pt>
    <dgm:pt modelId="{29CD12BB-82FF-4C01-A85B-B3AD9AEDCC27}" type="parTrans" cxnId="{A138D313-8E4F-4D1C-849C-B824307FF98E}">
      <dgm:prSet/>
      <dgm:spPr/>
      <dgm:t>
        <a:bodyPr/>
        <a:lstStyle/>
        <a:p>
          <a:endParaRPr lang="fr-FR" sz="1500"/>
        </a:p>
      </dgm:t>
    </dgm:pt>
    <dgm:pt modelId="{3878C8EF-08ED-4B39-9603-7A6613116C5F}" type="sibTrans" cxnId="{A138D313-8E4F-4D1C-849C-B824307FF98E}">
      <dgm:prSet/>
      <dgm:spPr/>
      <dgm:t>
        <a:bodyPr/>
        <a:lstStyle/>
        <a:p>
          <a:endParaRPr lang="fr-FR" sz="1500"/>
        </a:p>
      </dgm:t>
    </dgm:pt>
    <dgm:pt modelId="{CA544C4D-A481-4523-9FD4-A6C15C5204BC}" type="pres">
      <dgm:prSet presAssocID="{ED6F6346-B9A7-4378-B883-360764C5FBE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1CFEBBA5-0DF6-4442-8BB0-C80F49CE8872}" type="pres">
      <dgm:prSet presAssocID="{76C53CF3-A902-4F06-9B09-F714072880D9}" presName="vertOne" presStyleCnt="0"/>
      <dgm:spPr/>
    </dgm:pt>
    <dgm:pt modelId="{BC645FA6-65A8-4CEE-B77B-09C05CD710BF}" type="pres">
      <dgm:prSet presAssocID="{76C53CF3-A902-4F06-9B09-F714072880D9}" presName="txOne" presStyleLbl="node0" presStyleIdx="0" presStyleCnt="1" custScaleY="9194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DA52302-0319-4B03-B113-8092F872CB64}" type="pres">
      <dgm:prSet presAssocID="{76C53CF3-A902-4F06-9B09-F714072880D9}" presName="parTransOne" presStyleCnt="0"/>
      <dgm:spPr/>
    </dgm:pt>
    <dgm:pt modelId="{7B875ADE-7EC0-4BDC-BE59-725A7DAD4CC1}" type="pres">
      <dgm:prSet presAssocID="{76C53CF3-A902-4F06-9B09-F714072880D9}" presName="horzOne" presStyleCnt="0"/>
      <dgm:spPr/>
    </dgm:pt>
    <dgm:pt modelId="{435EC008-0047-42C1-ADA1-CB6EFAE4E891}" type="pres">
      <dgm:prSet presAssocID="{6C1B7558-478E-4A7D-BFF6-BF0F6E6229E1}" presName="vertTwo" presStyleCnt="0"/>
      <dgm:spPr/>
    </dgm:pt>
    <dgm:pt modelId="{C306CFC8-CA0E-4C8D-B6F1-FB1DD533F198}" type="pres">
      <dgm:prSet presAssocID="{6C1B7558-478E-4A7D-BFF6-BF0F6E6229E1}" presName="txTwo" presStyleLbl="node2" presStyleIdx="0" presStyleCnt="3" custScaleY="2795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B465C2B-6EDC-4E3A-9DA6-CBAD6DC301FC}" type="pres">
      <dgm:prSet presAssocID="{6C1B7558-478E-4A7D-BFF6-BF0F6E6229E1}" presName="parTransTwo" presStyleCnt="0"/>
      <dgm:spPr/>
    </dgm:pt>
    <dgm:pt modelId="{427508E3-17E9-4E63-8516-EA85FD9B3C66}" type="pres">
      <dgm:prSet presAssocID="{6C1B7558-478E-4A7D-BFF6-BF0F6E6229E1}" presName="horzTwo" presStyleCnt="0"/>
      <dgm:spPr/>
    </dgm:pt>
    <dgm:pt modelId="{DB031040-9768-43E8-ABF2-F11E1E1FC3C6}" type="pres">
      <dgm:prSet presAssocID="{7BD5F15A-D209-4820-A7CC-F87A71B7791A}" presName="vertThree" presStyleCnt="0"/>
      <dgm:spPr/>
    </dgm:pt>
    <dgm:pt modelId="{8A2F8D71-5962-4868-81F9-60C804629AC6}" type="pres">
      <dgm:prSet presAssocID="{7BD5F15A-D209-4820-A7CC-F87A71B7791A}" presName="txThre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72B642-7DBC-43A6-B390-55FCBF49EAEA}" type="pres">
      <dgm:prSet presAssocID="{7BD5F15A-D209-4820-A7CC-F87A71B7791A}" presName="horzThree" presStyleCnt="0"/>
      <dgm:spPr/>
    </dgm:pt>
    <dgm:pt modelId="{3EE9A08E-394A-4622-9EC9-D4199882A195}" type="pres">
      <dgm:prSet presAssocID="{2C1697FA-C17C-4E2B-97D6-1EC4C4BFBADD}" presName="sibSpaceThree" presStyleCnt="0"/>
      <dgm:spPr/>
    </dgm:pt>
    <dgm:pt modelId="{AF886C41-32E1-4FEE-95C4-5596CCA593E3}" type="pres">
      <dgm:prSet presAssocID="{930ADC00-1EDE-4F0F-B381-CB0E5A477236}" presName="vertThree" presStyleCnt="0"/>
      <dgm:spPr/>
    </dgm:pt>
    <dgm:pt modelId="{4EA6EA5A-341C-45E9-BAA6-22C15A20E9D1}" type="pres">
      <dgm:prSet presAssocID="{930ADC00-1EDE-4F0F-B381-CB0E5A477236}" presName="txThre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19B244E-A51F-42AA-A3F1-50CC8526FA80}" type="pres">
      <dgm:prSet presAssocID="{930ADC00-1EDE-4F0F-B381-CB0E5A477236}" presName="horzThree" presStyleCnt="0"/>
      <dgm:spPr/>
    </dgm:pt>
    <dgm:pt modelId="{17E25916-9627-406B-B262-427D76F25A45}" type="pres">
      <dgm:prSet presAssocID="{10329FE2-F157-4300-B66A-F471CDB18FE5}" presName="sibSpaceThree" presStyleCnt="0"/>
      <dgm:spPr/>
    </dgm:pt>
    <dgm:pt modelId="{0E248734-056D-4BFF-92DC-E1DFAA1DE008}" type="pres">
      <dgm:prSet presAssocID="{0990DDE8-707A-421B-A418-8CFB52E34F83}" presName="vertThree" presStyleCnt="0"/>
      <dgm:spPr/>
    </dgm:pt>
    <dgm:pt modelId="{EE77CD7E-69F5-481E-A4BB-DE0D1BB7F9F4}" type="pres">
      <dgm:prSet presAssocID="{0990DDE8-707A-421B-A418-8CFB52E34F83}" presName="txThre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65731F3-F5BC-4980-982F-D268D40BA225}" type="pres">
      <dgm:prSet presAssocID="{0990DDE8-707A-421B-A418-8CFB52E34F83}" presName="horzThree" presStyleCnt="0"/>
      <dgm:spPr/>
    </dgm:pt>
    <dgm:pt modelId="{CE1F489B-710C-46F4-809A-A335D7CD06A7}" type="pres">
      <dgm:prSet presAssocID="{5F3AD797-8127-4CAB-A9C1-08A7597C342D}" presName="sibSpaceTwo" presStyleCnt="0"/>
      <dgm:spPr/>
    </dgm:pt>
    <dgm:pt modelId="{1CA1DC8D-2A3F-4546-9532-286B492BF69B}" type="pres">
      <dgm:prSet presAssocID="{1A241AB1-275B-41C2-BB7C-FACAEBA99712}" presName="vertTwo" presStyleCnt="0"/>
      <dgm:spPr/>
    </dgm:pt>
    <dgm:pt modelId="{E3116B83-3909-4F8A-A34B-052A3465C126}" type="pres">
      <dgm:prSet presAssocID="{1A241AB1-275B-41C2-BB7C-FACAEBA99712}" presName="txTwo" presStyleLbl="node2" presStyleIdx="1" presStyleCnt="3" custScaleY="2795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7F1D4B-096B-4BB1-ACEE-A366A1BADBD1}" type="pres">
      <dgm:prSet presAssocID="{1A241AB1-275B-41C2-BB7C-FACAEBA99712}" presName="parTransTwo" presStyleCnt="0"/>
      <dgm:spPr/>
    </dgm:pt>
    <dgm:pt modelId="{F12A9865-8B5C-4370-9A0B-D27FCD82477B}" type="pres">
      <dgm:prSet presAssocID="{1A241AB1-275B-41C2-BB7C-FACAEBA99712}" presName="horzTwo" presStyleCnt="0"/>
      <dgm:spPr/>
    </dgm:pt>
    <dgm:pt modelId="{4FB041D6-7F92-44D4-B96B-70CFD41D845E}" type="pres">
      <dgm:prSet presAssocID="{E45C961E-E5C7-445F-96B3-5E2BA6AF2DF7}" presName="vertThree" presStyleCnt="0"/>
      <dgm:spPr/>
    </dgm:pt>
    <dgm:pt modelId="{F3862955-E1CC-4954-A185-8DDFCAA02524}" type="pres">
      <dgm:prSet presAssocID="{E45C961E-E5C7-445F-96B3-5E2BA6AF2DF7}" presName="txThre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D90E449-0C09-43E0-A51D-FBF70DE590A0}" type="pres">
      <dgm:prSet presAssocID="{E45C961E-E5C7-445F-96B3-5E2BA6AF2DF7}" presName="horzThree" presStyleCnt="0"/>
      <dgm:spPr/>
    </dgm:pt>
    <dgm:pt modelId="{6818E796-B888-4A66-A904-F1790BDF50B2}" type="pres">
      <dgm:prSet presAssocID="{22F8450B-A595-452E-A1A8-3246E528A835}" presName="sibSpaceThree" presStyleCnt="0"/>
      <dgm:spPr/>
    </dgm:pt>
    <dgm:pt modelId="{0D7131C8-09B4-4EF4-ABA8-EF74861D1680}" type="pres">
      <dgm:prSet presAssocID="{AD180255-1C4F-448A-907E-2F6D4D8FAF3C}" presName="vertThree" presStyleCnt="0"/>
      <dgm:spPr/>
    </dgm:pt>
    <dgm:pt modelId="{2C3E824E-A30B-479F-821E-3EF0121C71F9}" type="pres">
      <dgm:prSet presAssocID="{AD180255-1C4F-448A-907E-2F6D4D8FAF3C}" presName="txThre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B9718F-C792-4E80-99BF-8D706E179B60}" type="pres">
      <dgm:prSet presAssocID="{AD180255-1C4F-448A-907E-2F6D4D8FAF3C}" presName="horzThree" presStyleCnt="0"/>
      <dgm:spPr/>
    </dgm:pt>
    <dgm:pt modelId="{D91320E5-1E66-410C-89BE-503CD8D5E352}" type="pres">
      <dgm:prSet presAssocID="{7391D6A6-8FD9-42E8-BF28-FB3B1E0DEE96}" presName="sibSpaceThree" presStyleCnt="0"/>
      <dgm:spPr/>
    </dgm:pt>
    <dgm:pt modelId="{C7F74483-95E1-479D-B383-835CE5CA5E5B}" type="pres">
      <dgm:prSet presAssocID="{38F3AA2C-89AB-48B4-9849-0FAC80CC4941}" presName="vertThree" presStyleCnt="0"/>
      <dgm:spPr/>
    </dgm:pt>
    <dgm:pt modelId="{0E563CB9-FC84-4F8E-BC81-81DF64B37554}" type="pres">
      <dgm:prSet presAssocID="{38F3AA2C-89AB-48B4-9849-0FAC80CC4941}" presName="txThre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0400146-761E-4EC2-82D9-BF2928CDDE00}" type="pres">
      <dgm:prSet presAssocID="{38F3AA2C-89AB-48B4-9849-0FAC80CC4941}" presName="horzThree" presStyleCnt="0"/>
      <dgm:spPr/>
    </dgm:pt>
    <dgm:pt modelId="{29C0652C-4CB9-4118-BE23-6F8F3530787C}" type="pres">
      <dgm:prSet presAssocID="{B68F0AB2-423C-47C3-A093-87031A52A5E6}" presName="sibSpaceTwo" presStyleCnt="0"/>
      <dgm:spPr/>
    </dgm:pt>
    <dgm:pt modelId="{C9EDCD5D-1370-4870-83EF-0005FC1C8C9B}" type="pres">
      <dgm:prSet presAssocID="{75A13E3F-5CE1-4D66-B164-42FC886ED638}" presName="vertTwo" presStyleCnt="0"/>
      <dgm:spPr/>
    </dgm:pt>
    <dgm:pt modelId="{EA283F3F-E195-4CA0-82A3-7C16BDE05923}" type="pres">
      <dgm:prSet presAssocID="{75A13E3F-5CE1-4D66-B164-42FC886ED638}" presName="txTwo" presStyleLbl="node2" presStyleIdx="2" presStyleCnt="3" custScaleY="2795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1C951E7-1C48-478A-9A9E-8BB67FE12BA6}" type="pres">
      <dgm:prSet presAssocID="{75A13E3F-5CE1-4D66-B164-42FC886ED638}" presName="parTransTwo" presStyleCnt="0"/>
      <dgm:spPr/>
    </dgm:pt>
    <dgm:pt modelId="{C8829C61-FD41-45E2-9FD2-5D0146F37E76}" type="pres">
      <dgm:prSet presAssocID="{75A13E3F-5CE1-4D66-B164-42FC886ED638}" presName="horzTwo" presStyleCnt="0"/>
      <dgm:spPr/>
    </dgm:pt>
    <dgm:pt modelId="{223F5366-886D-4711-A196-C1D1DBBE575C}" type="pres">
      <dgm:prSet presAssocID="{141D084E-B935-42B4-A433-83F6DFC1E813}" presName="vertThree" presStyleCnt="0"/>
      <dgm:spPr/>
    </dgm:pt>
    <dgm:pt modelId="{5CB08F7A-33A2-482F-8FD0-32BDFD30DCB2}" type="pres">
      <dgm:prSet presAssocID="{141D084E-B935-42B4-A433-83F6DFC1E813}" presName="txThre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41383A5-BB94-4ECC-9AF9-3A10DAE31B93}" type="pres">
      <dgm:prSet presAssocID="{141D084E-B935-42B4-A433-83F6DFC1E813}" presName="horzThree" presStyleCnt="0"/>
      <dgm:spPr/>
    </dgm:pt>
    <dgm:pt modelId="{73C8117D-BA17-4989-9861-1CE72FFAFD1C}" type="pres">
      <dgm:prSet presAssocID="{D39B78BC-685B-4DC7-8987-BED049DEBE0C}" presName="sibSpaceThree" presStyleCnt="0"/>
      <dgm:spPr/>
    </dgm:pt>
    <dgm:pt modelId="{A6EF455E-0820-43FD-A07C-4D7D120B03CD}" type="pres">
      <dgm:prSet presAssocID="{BF0B11AA-9F55-428A-9D7F-2233DB0C3BC7}" presName="vertThree" presStyleCnt="0"/>
      <dgm:spPr/>
    </dgm:pt>
    <dgm:pt modelId="{C7122110-C490-40D6-9017-49F2F0CEC1DE}" type="pres">
      <dgm:prSet presAssocID="{BF0B11AA-9F55-428A-9D7F-2233DB0C3BC7}" presName="txThre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99C33CB-328C-4E09-87AF-10864D767ECE}" type="pres">
      <dgm:prSet presAssocID="{BF0B11AA-9F55-428A-9D7F-2233DB0C3BC7}" presName="horzThree" presStyleCnt="0"/>
      <dgm:spPr/>
    </dgm:pt>
    <dgm:pt modelId="{D98A889E-C64A-4A1C-A1B0-0A116A9CD52C}" type="pres">
      <dgm:prSet presAssocID="{1C78CEB3-8CF5-4C79-86B7-D3B6DA60EE72}" presName="sibSpaceThree" presStyleCnt="0"/>
      <dgm:spPr/>
    </dgm:pt>
    <dgm:pt modelId="{184EB6F2-B1FE-43E8-A28D-F7585C506C10}" type="pres">
      <dgm:prSet presAssocID="{559E28BE-6E45-46EC-90A9-0A74B074C0E6}" presName="vertThree" presStyleCnt="0"/>
      <dgm:spPr/>
    </dgm:pt>
    <dgm:pt modelId="{0FC4582B-55DC-4F1E-80F5-0409F5B7E929}" type="pres">
      <dgm:prSet presAssocID="{559E28BE-6E45-46EC-90A9-0A74B074C0E6}" presName="txThree" presStyleLbl="node3" presStyleIdx="8" presStyleCnt="9" custScaleX="12006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781504F-47CB-447B-87A4-A0D4EBFDB24E}" type="pres">
      <dgm:prSet presAssocID="{559E28BE-6E45-46EC-90A9-0A74B074C0E6}" presName="horzThree" presStyleCnt="0"/>
      <dgm:spPr/>
    </dgm:pt>
  </dgm:ptLst>
  <dgm:cxnLst>
    <dgm:cxn modelId="{B971420C-5C9E-425E-9E9E-4B71D06F5B8C}" srcId="{1A241AB1-275B-41C2-BB7C-FACAEBA99712}" destId="{E45C961E-E5C7-445F-96B3-5E2BA6AF2DF7}" srcOrd="0" destOrd="0" parTransId="{E157CF37-D25B-449B-9C52-158EE2CCC0D7}" sibTransId="{22F8450B-A595-452E-A1A8-3246E528A835}"/>
    <dgm:cxn modelId="{5DE06085-57E5-4DD5-843E-96C77D156126}" type="presOf" srcId="{75A13E3F-5CE1-4D66-B164-42FC886ED638}" destId="{EA283F3F-E195-4CA0-82A3-7C16BDE05923}" srcOrd="0" destOrd="0" presId="urn:microsoft.com/office/officeart/2005/8/layout/hierarchy4"/>
    <dgm:cxn modelId="{9E695688-D992-49CD-AE00-6743A433848E}" srcId="{75A13E3F-5CE1-4D66-B164-42FC886ED638}" destId="{BF0B11AA-9F55-428A-9D7F-2233DB0C3BC7}" srcOrd="1" destOrd="0" parTransId="{B6C65AEF-A04D-4421-8AF7-257D4CCC6F4F}" sibTransId="{1C78CEB3-8CF5-4C79-86B7-D3B6DA60EE72}"/>
    <dgm:cxn modelId="{C2BE42DD-5E93-4428-B6BD-19CCD99FB931}" type="presOf" srcId="{ED6F6346-B9A7-4378-B883-360764C5FBE4}" destId="{CA544C4D-A481-4523-9FD4-A6C15C5204BC}" srcOrd="0" destOrd="0" presId="urn:microsoft.com/office/officeart/2005/8/layout/hierarchy4"/>
    <dgm:cxn modelId="{20B46A5B-20FC-4C5C-B22F-BD5FC0A3387B}" type="presOf" srcId="{7BD5F15A-D209-4820-A7CC-F87A71B7791A}" destId="{8A2F8D71-5962-4868-81F9-60C804629AC6}" srcOrd="0" destOrd="0" presId="urn:microsoft.com/office/officeart/2005/8/layout/hierarchy4"/>
    <dgm:cxn modelId="{77CB6CE2-1E94-49E1-8F3D-0E7BC951C923}" srcId="{1A241AB1-275B-41C2-BB7C-FACAEBA99712}" destId="{AD180255-1C4F-448A-907E-2F6D4D8FAF3C}" srcOrd="1" destOrd="0" parTransId="{BCF9F5E7-29BD-4E8E-9FE7-ABE32B738EFB}" sibTransId="{7391D6A6-8FD9-42E8-BF28-FB3B1E0DEE96}"/>
    <dgm:cxn modelId="{84EBDBBC-BDE9-49E0-9637-592769ED053F}" srcId="{6C1B7558-478E-4A7D-BFF6-BF0F6E6229E1}" destId="{930ADC00-1EDE-4F0F-B381-CB0E5A477236}" srcOrd="1" destOrd="0" parTransId="{5DD74F5A-41B6-47A1-8FEB-330C18B4F062}" sibTransId="{10329FE2-F157-4300-B66A-F471CDB18FE5}"/>
    <dgm:cxn modelId="{3E7BDA30-A8B3-4140-8653-297819E3A0B0}" type="presOf" srcId="{141D084E-B935-42B4-A433-83F6DFC1E813}" destId="{5CB08F7A-33A2-482F-8FD0-32BDFD30DCB2}" srcOrd="0" destOrd="0" presId="urn:microsoft.com/office/officeart/2005/8/layout/hierarchy4"/>
    <dgm:cxn modelId="{53244AAE-3FBF-4256-986D-5E0FEFDE7B69}" type="presOf" srcId="{0990DDE8-707A-421B-A418-8CFB52E34F83}" destId="{EE77CD7E-69F5-481E-A4BB-DE0D1BB7F9F4}" srcOrd="0" destOrd="0" presId="urn:microsoft.com/office/officeart/2005/8/layout/hierarchy4"/>
    <dgm:cxn modelId="{E6CA53D5-DD05-401A-ABA4-81C17E07CA52}" srcId="{1A241AB1-275B-41C2-BB7C-FACAEBA99712}" destId="{38F3AA2C-89AB-48B4-9849-0FAC80CC4941}" srcOrd="2" destOrd="0" parTransId="{64FF6026-9F95-465A-8032-AE5A5EB32ADE}" sibTransId="{5B07E2B9-DFDB-4E13-A00A-AEC99A6C994E}"/>
    <dgm:cxn modelId="{5F68C881-1BC3-4A6C-8412-52DD590BB86E}" type="presOf" srcId="{930ADC00-1EDE-4F0F-B381-CB0E5A477236}" destId="{4EA6EA5A-341C-45E9-BAA6-22C15A20E9D1}" srcOrd="0" destOrd="0" presId="urn:microsoft.com/office/officeart/2005/8/layout/hierarchy4"/>
    <dgm:cxn modelId="{A138D313-8E4F-4D1C-849C-B824307FF98E}" srcId="{6C1B7558-478E-4A7D-BFF6-BF0F6E6229E1}" destId="{0990DDE8-707A-421B-A418-8CFB52E34F83}" srcOrd="2" destOrd="0" parTransId="{29CD12BB-82FF-4C01-A85B-B3AD9AEDCC27}" sibTransId="{3878C8EF-08ED-4B39-9603-7A6613116C5F}"/>
    <dgm:cxn modelId="{25F855FF-4ED8-420B-AA3E-6203460E34E8}" type="presOf" srcId="{559E28BE-6E45-46EC-90A9-0A74B074C0E6}" destId="{0FC4582B-55DC-4F1E-80F5-0409F5B7E929}" srcOrd="0" destOrd="0" presId="urn:microsoft.com/office/officeart/2005/8/layout/hierarchy4"/>
    <dgm:cxn modelId="{E79E38C0-6F77-4500-BC93-0BC054291829}" type="presOf" srcId="{38F3AA2C-89AB-48B4-9849-0FAC80CC4941}" destId="{0E563CB9-FC84-4F8E-BC81-81DF64B37554}" srcOrd="0" destOrd="0" presId="urn:microsoft.com/office/officeart/2005/8/layout/hierarchy4"/>
    <dgm:cxn modelId="{F106F741-615E-402C-862B-A058D919C54D}" type="presOf" srcId="{6C1B7558-478E-4A7D-BFF6-BF0F6E6229E1}" destId="{C306CFC8-CA0E-4C8D-B6F1-FB1DD533F198}" srcOrd="0" destOrd="0" presId="urn:microsoft.com/office/officeart/2005/8/layout/hierarchy4"/>
    <dgm:cxn modelId="{BF166B28-E1C4-48ED-8363-0D90F646527E}" type="presOf" srcId="{76C53CF3-A902-4F06-9B09-F714072880D9}" destId="{BC645FA6-65A8-4CEE-B77B-09C05CD710BF}" srcOrd="0" destOrd="0" presId="urn:microsoft.com/office/officeart/2005/8/layout/hierarchy4"/>
    <dgm:cxn modelId="{45F8EC0B-2427-4E89-9D4B-4147C4FF6F0A}" srcId="{6C1B7558-478E-4A7D-BFF6-BF0F6E6229E1}" destId="{7BD5F15A-D209-4820-A7CC-F87A71B7791A}" srcOrd="0" destOrd="0" parTransId="{DF5B1849-025E-4303-9C2C-FCB038A9F581}" sibTransId="{2C1697FA-C17C-4E2B-97D6-1EC4C4BFBADD}"/>
    <dgm:cxn modelId="{556BAA06-5125-4221-B118-0A3ABE17129C}" srcId="{75A13E3F-5CE1-4D66-B164-42FC886ED638}" destId="{559E28BE-6E45-46EC-90A9-0A74B074C0E6}" srcOrd="2" destOrd="0" parTransId="{B04ADC46-07DA-4E4F-8751-49C28D891F7A}" sibTransId="{C7945BEB-8798-4986-8EC6-690D2E739D2B}"/>
    <dgm:cxn modelId="{1ABF8EA0-F114-48D2-B02F-59873488357A}" srcId="{75A13E3F-5CE1-4D66-B164-42FC886ED638}" destId="{141D084E-B935-42B4-A433-83F6DFC1E813}" srcOrd="0" destOrd="0" parTransId="{5056558A-96C9-4600-961C-0FD719CEC8D8}" sibTransId="{D39B78BC-685B-4DC7-8987-BED049DEBE0C}"/>
    <dgm:cxn modelId="{1B90FE6A-944A-475B-9EF6-0F2BE5FA5BF8}" type="presOf" srcId="{BF0B11AA-9F55-428A-9D7F-2233DB0C3BC7}" destId="{C7122110-C490-40D6-9017-49F2F0CEC1DE}" srcOrd="0" destOrd="0" presId="urn:microsoft.com/office/officeart/2005/8/layout/hierarchy4"/>
    <dgm:cxn modelId="{BBC1E797-DFB1-44B0-81C2-8BDA06241CC7}" srcId="{76C53CF3-A902-4F06-9B09-F714072880D9}" destId="{1A241AB1-275B-41C2-BB7C-FACAEBA99712}" srcOrd="1" destOrd="0" parTransId="{2D2EEAB0-85A3-4AA4-99DD-E4AAFD560AF4}" sibTransId="{B68F0AB2-423C-47C3-A093-87031A52A5E6}"/>
    <dgm:cxn modelId="{B11C9CE7-0367-4948-948D-D58B3F87FCA3}" type="presOf" srcId="{E45C961E-E5C7-445F-96B3-5E2BA6AF2DF7}" destId="{F3862955-E1CC-4954-A185-8DDFCAA02524}" srcOrd="0" destOrd="0" presId="urn:microsoft.com/office/officeart/2005/8/layout/hierarchy4"/>
    <dgm:cxn modelId="{48C1B668-5275-45DE-87E1-EDD88C703D82}" type="presOf" srcId="{AD180255-1C4F-448A-907E-2F6D4D8FAF3C}" destId="{2C3E824E-A30B-479F-821E-3EF0121C71F9}" srcOrd="0" destOrd="0" presId="urn:microsoft.com/office/officeart/2005/8/layout/hierarchy4"/>
    <dgm:cxn modelId="{810018FC-E602-4C02-9505-DC8C99565902}" type="presOf" srcId="{1A241AB1-275B-41C2-BB7C-FACAEBA99712}" destId="{E3116B83-3909-4F8A-A34B-052A3465C126}" srcOrd="0" destOrd="0" presId="urn:microsoft.com/office/officeart/2005/8/layout/hierarchy4"/>
    <dgm:cxn modelId="{5E6BA241-AF33-444E-B3A8-AEB6D07C565E}" srcId="{76C53CF3-A902-4F06-9B09-F714072880D9}" destId="{75A13E3F-5CE1-4D66-B164-42FC886ED638}" srcOrd="2" destOrd="0" parTransId="{B3745217-7FE2-445B-8674-AABEF482F3CD}" sibTransId="{CEC451B9-3558-4A6D-8F21-4F9596169416}"/>
    <dgm:cxn modelId="{DA231F06-7197-4A74-9CA1-38522D596F76}" srcId="{ED6F6346-B9A7-4378-B883-360764C5FBE4}" destId="{76C53CF3-A902-4F06-9B09-F714072880D9}" srcOrd="0" destOrd="0" parTransId="{D391E1BA-929C-4C57-AFEA-ED7122954E86}" sibTransId="{BF77176E-6B51-4D00-8BC5-B12D47C71EBE}"/>
    <dgm:cxn modelId="{AD0CE0E0-8E46-402F-8107-9FC50AE6FAA6}" srcId="{76C53CF3-A902-4F06-9B09-F714072880D9}" destId="{6C1B7558-478E-4A7D-BFF6-BF0F6E6229E1}" srcOrd="0" destOrd="0" parTransId="{F1D0409B-08BC-4A19-9A8C-739A3B236143}" sibTransId="{5F3AD797-8127-4CAB-A9C1-08A7597C342D}"/>
    <dgm:cxn modelId="{3E5508A7-6D71-40E2-A247-6B043DE9CE1C}" type="presParOf" srcId="{CA544C4D-A481-4523-9FD4-A6C15C5204BC}" destId="{1CFEBBA5-0DF6-4442-8BB0-C80F49CE8872}" srcOrd="0" destOrd="0" presId="urn:microsoft.com/office/officeart/2005/8/layout/hierarchy4"/>
    <dgm:cxn modelId="{866E997E-1804-40CB-9CDA-E26D94876836}" type="presParOf" srcId="{1CFEBBA5-0DF6-4442-8BB0-C80F49CE8872}" destId="{BC645FA6-65A8-4CEE-B77B-09C05CD710BF}" srcOrd="0" destOrd="0" presId="urn:microsoft.com/office/officeart/2005/8/layout/hierarchy4"/>
    <dgm:cxn modelId="{69F9FF52-BCAF-40A0-B7FD-F542DAB05F1F}" type="presParOf" srcId="{1CFEBBA5-0DF6-4442-8BB0-C80F49CE8872}" destId="{9DA52302-0319-4B03-B113-8092F872CB64}" srcOrd="1" destOrd="0" presId="urn:microsoft.com/office/officeart/2005/8/layout/hierarchy4"/>
    <dgm:cxn modelId="{2F4B7314-B5CB-4EAF-8608-5E1401CDEF99}" type="presParOf" srcId="{1CFEBBA5-0DF6-4442-8BB0-C80F49CE8872}" destId="{7B875ADE-7EC0-4BDC-BE59-725A7DAD4CC1}" srcOrd="2" destOrd="0" presId="urn:microsoft.com/office/officeart/2005/8/layout/hierarchy4"/>
    <dgm:cxn modelId="{051FDB3C-E3C0-4AF9-B8BF-F0DDF97462D7}" type="presParOf" srcId="{7B875ADE-7EC0-4BDC-BE59-725A7DAD4CC1}" destId="{435EC008-0047-42C1-ADA1-CB6EFAE4E891}" srcOrd="0" destOrd="0" presId="urn:microsoft.com/office/officeart/2005/8/layout/hierarchy4"/>
    <dgm:cxn modelId="{F60AB0D6-CB7D-433C-8EC6-C72DC9B042F8}" type="presParOf" srcId="{435EC008-0047-42C1-ADA1-CB6EFAE4E891}" destId="{C306CFC8-CA0E-4C8D-B6F1-FB1DD533F198}" srcOrd="0" destOrd="0" presId="urn:microsoft.com/office/officeart/2005/8/layout/hierarchy4"/>
    <dgm:cxn modelId="{1D5CA2DB-FB4C-4BBF-9266-7B0FAA73B2BD}" type="presParOf" srcId="{435EC008-0047-42C1-ADA1-CB6EFAE4E891}" destId="{9B465C2B-6EDC-4E3A-9DA6-CBAD6DC301FC}" srcOrd="1" destOrd="0" presId="urn:microsoft.com/office/officeart/2005/8/layout/hierarchy4"/>
    <dgm:cxn modelId="{42BEFFEB-A09B-403E-88D1-3A7154E4D82E}" type="presParOf" srcId="{435EC008-0047-42C1-ADA1-CB6EFAE4E891}" destId="{427508E3-17E9-4E63-8516-EA85FD9B3C66}" srcOrd="2" destOrd="0" presId="urn:microsoft.com/office/officeart/2005/8/layout/hierarchy4"/>
    <dgm:cxn modelId="{0ABD5F26-D978-4600-A71F-129DA889E971}" type="presParOf" srcId="{427508E3-17E9-4E63-8516-EA85FD9B3C66}" destId="{DB031040-9768-43E8-ABF2-F11E1E1FC3C6}" srcOrd="0" destOrd="0" presId="urn:microsoft.com/office/officeart/2005/8/layout/hierarchy4"/>
    <dgm:cxn modelId="{871643C9-CEC8-431F-89EA-3C4F79E587B0}" type="presParOf" srcId="{DB031040-9768-43E8-ABF2-F11E1E1FC3C6}" destId="{8A2F8D71-5962-4868-81F9-60C804629AC6}" srcOrd="0" destOrd="0" presId="urn:microsoft.com/office/officeart/2005/8/layout/hierarchy4"/>
    <dgm:cxn modelId="{7F4029FC-90D8-49A7-9337-1C5D095F3995}" type="presParOf" srcId="{DB031040-9768-43E8-ABF2-F11E1E1FC3C6}" destId="{5772B642-7DBC-43A6-B390-55FCBF49EAEA}" srcOrd="1" destOrd="0" presId="urn:microsoft.com/office/officeart/2005/8/layout/hierarchy4"/>
    <dgm:cxn modelId="{56C20FF8-41A2-451E-BA45-4E43EBB772C1}" type="presParOf" srcId="{427508E3-17E9-4E63-8516-EA85FD9B3C66}" destId="{3EE9A08E-394A-4622-9EC9-D4199882A195}" srcOrd="1" destOrd="0" presId="urn:microsoft.com/office/officeart/2005/8/layout/hierarchy4"/>
    <dgm:cxn modelId="{302438D6-9F7D-4A08-BA67-7DB3D827C7F5}" type="presParOf" srcId="{427508E3-17E9-4E63-8516-EA85FD9B3C66}" destId="{AF886C41-32E1-4FEE-95C4-5596CCA593E3}" srcOrd="2" destOrd="0" presId="urn:microsoft.com/office/officeart/2005/8/layout/hierarchy4"/>
    <dgm:cxn modelId="{CFF2FA50-3A46-4D7C-B236-BA7E56930472}" type="presParOf" srcId="{AF886C41-32E1-4FEE-95C4-5596CCA593E3}" destId="{4EA6EA5A-341C-45E9-BAA6-22C15A20E9D1}" srcOrd="0" destOrd="0" presId="urn:microsoft.com/office/officeart/2005/8/layout/hierarchy4"/>
    <dgm:cxn modelId="{B2795517-7F2A-4551-BEA1-72EB5283FF19}" type="presParOf" srcId="{AF886C41-32E1-4FEE-95C4-5596CCA593E3}" destId="{019B244E-A51F-42AA-A3F1-50CC8526FA80}" srcOrd="1" destOrd="0" presId="urn:microsoft.com/office/officeart/2005/8/layout/hierarchy4"/>
    <dgm:cxn modelId="{F5E0C1C0-D285-4451-BFC2-AAA05166C6C1}" type="presParOf" srcId="{427508E3-17E9-4E63-8516-EA85FD9B3C66}" destId="{17E25916-9627-406B-B262-427D76F25A45}" srcOrd="3" destOrd="0" presId="urn:microsoft.com/office/officeart/2005/8/layout/hierarchy4"/>
    <dgm:cxn modelId="{76EB58C6-F53C-4B6A-8FA2-B4557FC3DD83}" type="presParOf" srcId="{427508E3-17E9-4E63-8516-EA85FD9B3C66}" destId="{0E248734-056D-4BFF-92DC-E1DFAA1DE008}" srcOrd="4" destOrd="0" presId="urn:microsoft.com/office/officeart/2005/8/layout/hierarchy4"/>
    <dgm:cxn modelId="{ADD1D722-4123-4B6A-89A3-2C0029564A4E}" type="presParOf" srcId="{0E248734-056D-4BFF-92DC-E1DFAA1DE008}" destId="{EE77CD7E-69F5-481E-A4BB-DE0D1BB7F9F4}" srcOrd="0" destOrd="0" presId="urn:microsoft.com/office/officeart/2005/8/layout/hierarchy4"/>
    <dgm:cxn modelId="{AA1A2A43-6BA4-4A1A-88EE-D945C2AD7CD2}" type="presParOf" srcId="{0E248734-056D-4BFF-92DC-E1DFAA1DE008}" destId="{865731F3-F5BC-4980-982F-D268D40BA225}" srcOrd="1" destOrd="0" presId="urn:microsoft.com/office/officeart/2005/8/layout/hierarchy4"/>
    <dgm:cxn modelId="{6D2CDB7E-B3F6-4093-B9D9-D01A9A283C49}" type="presParOf" srcId="{7B875ADE-7EC0-4BDC-BE59-725A7DAD4CC1}" destId="{CE1F489B-710C-46F4-809A-A335D7CD06A7}" srcOrd="1" destOrd="0" presId="urn:microsoft.com/office/officeart/2005/8/layout/hierarchy4"/>
    <dgm:cxn modelId="{27A664CD-755F-4A15-AA09-923027F71DF1}" type="presParOf" srcId="{7B875ADE-7EC0-4BDC-BE59-725A7DAD4CC1}" destId="{1CA1DC8D-2A3F-4546-9532-286B492BF69B}" srcOrd="2" destOrd="0" presId="urn:microsoft.com/office/officeart/2005/8/layout/hierarchy4"/>
    <dgm:cxn modelId="{5079F351-FB14-4B3F-B8B5-522E03605E91}" type="presParOf" srcId="{1CA1DC8D-2A3F-4546-9532-286B492BF69B}" destId="{E3116B83-3909-4F8A-A34B-052A3465C126}" srcOrd="0" destOrd="0" presId="urn:microsoft.com/office/officeart/2005/8/layout/hierarchy4"/>
    <dgm:cxn modelId="{ADE7370D-D70D-47AE-9488-626C80645C24}" type="presParOf" srcId="{1CA1DC8D-2A3F-4546-9532-286B492BF69B}" destId="{1D7F1D4B-096B-4BB1-ACEE-A366A1BADBD1}" srcOrd="1" destOrd="0" presId="urn:microsoft.com/office/officeart/2005/8/layout/hierarchy4"/>
    <dgm:cxn modelId="{29F736FA-1699-430F-9B3F-112478C1B382}" type="presParOf" srcId="{1CA1DC8D-2A3F-4546-9532-286B492BF69B}" destId="{F12A9865-8B5C-4370-9A0B-D27FCD82477B}" srcOrd="2" destOrd="0" presId="urn:microsoft.com/office/officeart/2005/8/layout/hierarchy4"/>
    <dgm:cxn modelId="{B4674601-B23E-401D-B198-11838B6F974D}" type="presParOf" srcId="{F12A9865-8B5C-4370-9A0B-D27FCD82477B}" destId="{4FB041D6-7F92-44D4-B96B-70CFD41D845E}" srcOrd="0" destOrd="0" presId="urn:microsoft.com/office/officeart/2005/8/layout/hierarchy4"/>
    <dgm:cxn modelId="{3768F315-8EFF-4342-8201-619521BAB7FF}" type="presParOf" srcId="{4FB041D6-7F92-44D4-B96B-70CFD41D845E}" destId="{F3862955-E1CC-4954-A185-8DDFCAA02524}" srcOrd="0" destOrd="0" presId="urn:microsoft.com/office/officeart/2005/8/layout/hierarchy4"/>
    <dgm:cxn modelId="{7909E027-3801-4786-A8D9-4A52BD2D9293}" type="presParOf" srcId="{4FB041D6-7F92-44D4-B96B-70CFD41D845E}" destId="{DD90E449-0C09-43E0-A51D-FBF70DE590A0}" srcOrd="1" destOrd="0" presId="urn:microsoft.com/office/officeart/2005/8/layout/hierarchy4"/>
    <dgm:cxn modelId="{6A3E991A-B451-4311-AB60-7C644BA9E1FD}" type="presParOf" srcId="{F12A9865-8B5C-4370-9A0B-D27FCD82477B}" destId="{6818E796-B888-4A66-A904-F1790BDF50B2}" srcOrd="1" destOrd="0" presId="urn:microsoft.com/office/officeart/2005/8/layout/hierarchy4"/>
    <dgm:cxn modelId="{A2D13E6B-293C-497C-9709-36EAC67B622D}" type="presParOf" srcId="{F12A9865-8B5C-4370-9A0B-D27FCD82477B}" destId="{0D7131C8-09B4-4EF4-ABA8-EF74861D1680}" srcOrd="2" destOrd="0" presId="urn:microsoft.com/office/officeart/2005/8/layout/hierarchy4"/>
    <dgm:cxn modelId="{544651B4-7819-4CE5-B0A7-D1010DDB3030}" type="presParOf" srcId="{0D7131C8-09B4-4EF4-ABA8-EF74861D1680}" destId="{2C3E824E-A30B-479F-821E-3EF0121C71F9}" srcOrd="0" destOrd="0" presId="urn:microsoft.com/office/officeart/2005/8/layout/hierarchy4"/>
    <dgm:cxn modelId="{176088C7-0E9A-4B93-9B71-D31822C59F44}" type="presParOf" srcId="{0D7131C8-09B4-4EF4-ABA8-EF74861D1680}" destId="{60B9718F-C792-4E80-99BF-8D706E179B60}" srcOrd="1" destOrd="0" presId="urn:microsoft.com/office/officeart/2005/8/layout/hierarchy4"/>
    <dgm:cxn modelId="{38F3150B-D46E-469C-AAE3-9A6C66929745}" type="presParOf" srcId="{F12A9865-8B5C-4370-9A0B-D27FCD82477B}" destId="{D91320E5-1E66-410C-89BE-503CD8D5E352}" srcOrd="3" destOrd="0" presId="urn:microsoft.com/office/officeart/2005/8/layout/hierarchy4"/>
    <dgm:cxn modelId="{48B90950-5F8A-4553-84EB-26602B637D58}" type="presParOf" srcId="{F12A9865-8B5C-4370-9A0B-D27FCD82477B}" destId="{C7F74483-95E1-479D-B383-835CE5CA5E5B}" srcOrd="4" destOrd="0" presId="urn:microsoft.com/office/officeart/2005/8/layout/hierarchy4"/>
    <dgm:cxn modelId="{31575EA7-B435-4478-9F52-A0D670B838F8}" type="presParOf" srcId="{C7F74483-95E1-479D-B383-835CE5CA5E5B}" destId="{0E563CB9-FC84-4F8E-BC81-81DF64B37554}" srcOrd="0" destOrd="0" presId="urn:microsoft.com/office/officeart/2005/8/layout/hierarchy4"/>
    <dgm:cxn modelId="{2A7FB236-9571-434B-842A-B921D728FE77}" type="presParOf" srcId="{C7F74483-95E1-479D-B383-835CE5CA5E5B}" destId="{00400146-761E-4EC2-82D9-BF2928CDDE00}" srcOrd="1" destOrd="0" presId="urn:microsoft.com/office/officeart/2005/8/layout/hierarchy4"/>
    <dgm:cxn modelId="{A0BD6F79-077F-4AE1-8AB1-E4DB86CC41B4}" type="presParOf" srcId="{7B875ADE-7EC0-4BDC-BE59-725A7DAD4CC1}" destId="{29C0652C-4CB9-4118-BE23-6F8F3530787C}" srcOrd="3" destOrd="0" presId="urn:microsoft.com/office/officeart/2005/8/layout/hierarchy4"/>
    <dgm:cxn modelId="{FECD9052-78F4-4296-9945-07E0A8BC81F0}" type="presParOf" srcId="{7B875ADE-7EC0-4BDC-BE59-725A7DAD4CC1}" destId="{C9EDCD5D-1370-4870-83EF-0005FC1C8C9B}" srcOrd="4" destOrd="0" presId="urn:microsoft.com/office/officeart/2005/8/layout/hierarchy4"/>
    <dgm:cxn modelId="{D3E25527-8C51-4D6F-B5B5-68891D44D76F}" type="presParOf" srcId="{C9EDCD5D-1370-4870-83EF-0005FC1C8C9B}" destId="{EA283F3F-E195-4CA0-82A3-7C16BDE05923}" srcOrd="0" destOrd="0" presId="urn:microsoft.com/office/officeart/2005/8/layout/hierarchy4"/>
    <dgm:cxn modelId="{3AB696C1-F5BA-49AF-941F-516803217BDD}" type="presParOf" srcId="{C9EDCD5D-1370-4870-83EF-0005FC1C8C9B}" destId="{C1C951E7-1C48-478A-9A9E-8BB67FE12BA6}" srcOrd="1" destOrd="0" presId="urn:microsoft.com/office/officeart/2005/8/layout/hierarchy4"/>
    <dgm:cxn modelId="{043041E5-493E-47E7-9115-FBB639514122}" type="presParOf" srcId="{C9EDCD5D-1370-4870-83EF-0005FC1C8C9B}" destId="{C8829C61-FD41-45E2-9FD2-5D0146F37E76}" srcOrd="2" destOrd="0" presId="urn:microsoft.com/office/officeart/2005/8/layout/hierarchy4"/>
    <dgm:cxn modelId="{6EBAE25A-4B1E-4717-84E2-B6949E27400D}" type="presParOf" srcId="{C8829C61-FD41-45E2-9FD2-5D0146F37E76}" destId="{223F5366-886D-4711-A196-C1D1DBBE575C}" srcOrd="0" destOrd="0" presId="urn:microsoft.com/office/officeart/2005/8/layout/hierarchy4"/>
    <dgm:cxn modelId="{EAEC8A7C-FE62-4B23-BF97-0C459410B95A}" type="presParOf" srcId="{223F5366-886D-4711-A196-C1D1DBBE575C}" destId="{5CB08F7A-33A2-482F-8FD0-32BDFD30DCB2}" srcOrd="0" destOrd="0" presId="urn:microsoft.com/office/officeart/2005/8/layout/hierarchy4"/>
    <dgm:cxn modelId="{902BFEC1-6BD8-4F62-82F9-EF0B9F2F77AF}" type="presParOf" srcId="{223F5366-886D-4711-A196-C1D1DBBE575C}" destId="{841383A5-BB94-4ECC-9AF9-3A10DAE31B93}" srcOrd="1" destOrd="0" presId="urn:microsoft.com/office/officeart/2005/8/layout/hierarchy4"/>
    <dgm:cxn modelId="{D9CE2DCB-7179-4C4E-BD44-EDD9DEA9D521}" type="presParOf" srcId="{C8829C61-FD41-45E2-9FD2-5D0146F37E76}" destId="{73C8117D-BA17-4989-9861-1CE72FFAFD1C}" srcOrd="1" destOrd="0" presId="urn:microsoft.com/office/officeart/2005/8/layout/hierarchy4"/>
    <dgm:cxn modelId="{3D8413FA-9C3A-443E-87F0-95E9809C1BB2}" type="presParOf" srcId="{C8829C61-FD41-45E2-9FD2-5D0146F37E76}" destId="{A6EF455E-0820-43FD-A07C-4D7D120B03CD}" srcOrd="2" destOrd="0" presId="urn:microsoft.com/office/officeart/2005/8/layout/hierarchy4"/>
    <dgm:cxn modelId="{A6EA14C2-3D52-4168-9D22-31C6BE0D9D9B}" type="presParOf" srcId="{A6EF455E-0820-43FD-A07C-4D7D120B03CD}" destId="{C7122110-C490-40D6-9017-49F2F0CEC1DE}" srcOrd="0" destOrd="0" presId="urn:microsoft.com/office/officeart/2005/8/layout/hierarchy4"/>
    <dgm:cxn modelId="{917B541D-4123-4BA1-BF6F-0493D4E246B8}" type="presParOf" srcId="{A6EF455E-0820-43FD-A07C-4D7D120B03CD}" destId="{099C33CB-328C-4E09-87AF-10864D767ECE}" srcOrd="1" destOrd="0" presId="urn:microsoft.com/office/officeart/2005/8/layout/hierarchy4"/>
    <dgm:cxn modelId="{257A6DC4-C3EC-4EC9-8DA0-AE89900875F0}" type="presParOf" srcId="{C8829C61-FD41-45E2-9FD2-5D0146F37E76}" destId="{D98A889E-C64A-4A1C-A1B0-0A116A9CD52C}" srcOrd="3" destOrd="0" presId="urn:microsoft.com/office/officeart/2005/8/layout/hierarchy4"/>
    <dgm:cxn modelId="{A8FF09AC-E536-452D-9BA4-81E96213318E}" type="presParOf" srcId="{C8829C61-FD41-45E2-9FD2-5D0146F37E76}" destId="{184EB6F2-B1FE-43E8-A28D-F7585C506C10}" srcOrd="4" destOrd="0" presId="urn:microsoft.com/office/officeart/2005/8/layout/hierarchy4"/>
    <dgm:cxn modelId="{B7B968FF-35F8-4070-930F-915F194AF7FA}" type="presParOf" srcId="{184EB6F2-B1FE-43E8-A28D-F7585C506C10}" destId="{0FC4582B-55DC-4F1E-80F5-0409F5B7E929}" srcOrd="0" destOrd="0" presId="urn:microsoft.com/office/officeart/2005/8/layout/hierarchy4"/>
    <dgm:cxn modelId="{50CFD77C-BC12-4E26-A721-A859E27DB954}" type="presParOf" srcId="{184EB6F2-B1FE-43E8-A28D-F7585C506C10}" destId="{2781504F-47CB-447B-87A4-A0D4EBFDB2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BA128B-D342-4D92-A11A-D3CF2F61C7F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E9613B26-AA83-43C6-A8F8-9CADC694BE02}">
      <dgm:prSet phldrT="[Texte]"/>
      <dgm:spPr/>
      <dgm:t>
        <a:bodyPr/>
        <a:lstStyle/>
        <a:p>
          <a:pPr algn="l"/>
          <a:r>
            <a:rPr lang="en-GB" b="0" i="0" u="none" baseline="0" noProof="0" dirty="0"/>
            <a:t>ISO/DIS 21597 </a:t>
          </a:r>
          <a:r>
            <a:rPr lang="en-GB" b="0" i="0" u="none" noProof="0" dirty="0"/>
            <a:t>Information Container for Data Drop</a:t>
          </a:r>
          <a:endParaRPr lang="en-GB" b="0" i="0" u="none" baseline="0" noProof="0" dirty="0"/>
        </a:p>
        <a:p>
          <a:pPr algn="l"/>
          <a:r>
            <a:rPr lang="en-GB" b="0" i="0" u="none" noProof="0" dirty="0"/>
            <a:t>ISO/DIS 23262 GIS and BIM interoperability </a:t>
          </a:r>
          <a:endParaRPr lang="en-GB" b="0" noProof="0" dirty="0"/>
        </a:p>
      </dgm:t>
    </dgm:pt>
    <dgm:pt modelId="{E0E3E513-5127-4B33-9B31-882BC34E8608}" type="parTrans" cxnId="{59956A4B-0B4E-4BDD-B8CA-D422318D5DFF}">
      <dgm:prSet/>
      <dgm:spPr/>
      <dgm:t>
        <a:bodyPr/>
        <a:lstStyle/>
        <a:p>
          <a:endParaRPr lang="fr-FR"/>
        </a:p>
      </dgm:t>
    </dgm:pt>
    <dgm:pt modelId="{0863D24A-F19A-4C7B-B408-E1C9C4618E67}" type="sibTrans" cxnId="{59956A4B-0B4E-4BDD-B8CA-D422318D5DFF}">
      <dgm:prSet/>
      <dgm:spPr/>
      <dgm:t>
        <a:bodyPr/>
        <a:lstStyle/>
        <a:p>
          <a:endParaRPr lang="fr-FR"/>
        </a:p>
      </dgm:t>
    </dgm:pt>
    <dgm:pt modelId="{8356A11A-E0C2-4644-8F79-A7ACFB99E2AA}">
      <dgm:prSet phldrT="[Texte]"/>
      <dgm:spPr/>
      <dgm:t>
        <a:bodyPr/>
        <a:lstStyle/>
        <a:p>
          <a:pPr algn="l"/>
          <a:r>
            <a:rPr lang="en-GB" noProof="0" dirty="0" err="1"/>
            <a:t>buildingSmart</a:t>
          </a:r>
          <a:r>
            <a:rPr lang="en-GB" noProof="0" dirty="0"/>
            <a:t> Data Dictionary (</a:t>
          </a:r>
          <a:r>
            <a:rPr lang="en-GB" noProof="0" dirty="0" err="1"/>
            <a:t>bSDD</a:t>
          </a:r>
          <a:r>
            <a:rPr lang="en-GB" noProof="0" dirty="0"/>
            <a:t>)</a:t>
          </a:r>
        </a:p>
        <a:p>
          <a:pPr algn="l"/>
          <a:r>
            <a:rPr lang="en-GB" noProof="0" dirty="0"/>
            <a:t>Linked Data Working Group (LDWG)</a:t>
          </a:r>
        </a:p>
      </dgm:t>
    </dgm:pt>
    <dgm:pt modelId="{860C259E-9E6D-4ECB-BB9A-F8B2DE8CFC25}" type="parTrans" cxnId="{7DE53C7D-2FD1-44A8-8480-33B4D1ED47A1}">
      <dgm:prSet/>
      <dgm:spPr/>
      <dgm:t>
        <a:bodyPr/>
        <a:lstStyle/>
        <a:p>
          <a:endParaRPr lang="fr-FR"/>
        </a:p>
      </dgm:t>
    </dgm:pt>
    <dgm:pt modelId="{71EE0918-B243-44DA-AE72-CA0EFE64EC36}" type="sibTrans" cxnId="{7DE53C7D-2FD1-44A8-8480-33B4D1ED47A1}">
      <dgm:prSet/>
      <dgm:spPr/>
      <dgm:t>
        <a:bodyPr/>
        <a:lstStyle/>
        <a:p>
          <a:endParaRPr lang="fr-FR"/>
        </a:p>
      </dgm:t>
    </dgm:pt>
    <dgm:pt modelId="{B12E4FD7-57E2-4B20-8005-05E3B5AACB14}">
      <dgm:prSet phldrT="[Texte]"/>
      <dgm:spPr/>
      <dgm:t>
        <a:bodyPr/>
        <a:lstStyle/>
        <a:p>
          <a:pPr algn="l"/>
          <a:r>
            <a:rPr lang="en-GB" noProof="0" dirty="0"/>
            <a:t>French national plan for buildings’ digital transition</a:t>
          </a:r>
        </a:p>
      </dgm:t>
    </dgm:pt>
    <dgm:pt modelId="{BD8FC2CB-DB67-46EE-887B-94714B989629}" type="parTrans" cxnId="{B4131319-2B1F-4A31-891B-C784D9EF7B18}">
      <dgm:prSet/>
      <dgm:spPr/>
      <dgm:t>
        <a:bodyPr/>
        <a:lstStyle/>
        <a:p>
          <a:endParaRPr lang="fr-FR"/>
        </a:p>
      </dgm:t>
    </dgm:pt>
    <dgm:pt modelId="{747FEC19-0C1E-4F75-A216-2F2B89B60FA4}" type="sibTrans" cxnId="{B4131319-2B1F-4A31-891B-C784D9EF7B18}">
      <dgm:prSet/>
      <dgm:spPr/>
      <dgm:t>
        <a:bodyPr/>
        <a:lstStyle/>
        <a:p>
          <a:endParaRPr lang="fr-FR"/>
        </a:p>
      </dgm:t>
    </dgm:pt>
    <dgm:pt modelId="{B576D199-D65B-4DFB-A9C2-5739B6136B39}">
      <dgm:prSet phldrT="[Texte]"/>
      <dgm:spPr/>
      <dgm:t>
        <a:bodyPr/>
        <a:lstStyle/>
        <a:p>
          <a:pPr algn="l"/>
          <a:r>
            <a:rPr lang="en-GB" noProof="0" dirty="0"/>
            <a:t>Dictionary of properties</a:t>
          </a:r>
        </a:p>
      </dgm:t>
    </dgm:pt>
    <dgm:pt modelId="{6350A958-E3F6-447D-A1B4-487C25FD0B2F}" type="parTrans" cxnId="{D5508CBA-035D-4803-9803-A8ED460491A9}">
      <dgm:prSet/>
      <dgm:spPr/>
      <dgm:t>
        <a:bodyPr/>
        <a:lstStyle/>
        <a:p>
          <a:endParaRPr lang="fr-FR"/>
        </a:p>
      </dgm:t>
    </dgm:pt>
    <dgm:pt modelId="{B3955139-7642-4E94-9743-D3D26286ACA9}" type="sibTrans" cxnId="{D5508CBA-035D-4803-9803-A8ED460491A9}">
      <dgm:prSet/>
      <dgm:spPr/>
      <dgm:t>
        <a:bodyPr/>
        <a:lstStyle/>
        <a:p>
          <a:endParaRPr lang="fr-FR"/>
        </a:p>
      </dgm:t>
    </dgm:pt>
    <dgm:pt modelId="{B58BF9B3-79A1-4F90-9195-C0921FE512B3}">
      <dgm:prSet phldrT="[Texte]"/>
      <dgm:spPr/>
      <dgm:t>
        <a:bodyPr/>
        <a:lstStyle/>
        <a:p>
          <a:pPr algn="l"/>
          <a:r>
            <a:rPr lang="en-GB" noProof="0" dirty="0"/>
            <a:t>CEN TC 442 Building Information Modelling – WG4 Support Data Dictionaries</a:t>
          </a:r>
          <a:endParaRPr lang="en-US" dirty="0"/>
        </a:p>
      </dgm:t>
    </dgm:pt>
    <dgm:pt modelId="{264FD1EE-ABF7-4294-91FC-5890BA6F9431}" type="parTrans" cxnId="{E400AC25-8CA5-4E35-ACBF-110F952EE8E0}">
      <dgm:prSet/>
      <dgm:spPr/>
      <dgm:t>
        <a:bodyPr/>
        <a:lstStyle/>
        <a:p>
          <a:endParaRPr lang="en-US"/>
        </a:p>
      </dgm:t>
    </dgm:pt>
    <dgm:pt modelId="{DC2A9D16-ECEC-423F-B080-1106DBEBC2ED}" type="sibTrans" cxnId="{E400AC25-8CA5-4E35-ACBF-110F952EE8E0}">
      <dgm:prSet/>
      <dgm:spPr/>
      <dgm:t>
        <a:bodyPr/>
        <a:lstStyle/>
        <a:p>
          <a:endParaRPr lang="en-US"/>
        </a:p>
      </dgm:t>
    </dgm:pt>
    <dgm:pt modelId="{48D96EDE-B9FC-4BA0-820A-6FF38088BFB6}">
      <dgm:prSet/>
      <dgm:spPr/>
      <dgm:t>
        <a:bodyPr/>
        <a:lstStyle/>
        <a:p>
          <a:pPr algn="l"/>
          <a:r>
            <a:rPr lang="en-US" dirty="0"/>
            <a:t>ETSI – Smart Appliances Reference ontology (SAREF)</a:t>
          </a:r>
        </a:p>
      </dgm:t>
    </dgm:pt>
    <dgm:pt modelId="{2975FD65-0334-4849-98D6-97E4A00FFE89}" type="parTrans" cxnId="{AE954D56-43B4-4017-A8AA-A8CAD4F3214B}">
      <dgm:prSet/>
      <dgm:spPr/>
      <dgm:t>
        <a:bodyPr/>
        <a:lstStyle/>
        <a:p>
          <a:endParaRPr lang="en-US"/>
        </a:p>
      </dgm:t>
    </dgm:pt>
    <dgm:pt modelId="{78CE3554-A56E-4E44-86FF-941E22555466}" type="sibTrans" cxnId="{AE954D56-43B4-4017-A8AA-A8CAD4F3214B}">
      <dgm:prSet/>
      <dgm:spPr/>
      <dgm:t>
        <a:bodyPr/>
        <a:lstStyle/>
        <a:p>
          <a:endParaRPr lang="en-US"/>
        </a:p>
      </dgm:t>
    </dgm:pt>
    <dgm:pt modelId="{248A919D-3E6C-40F5-99E5-1CD9944F70C5}">
      <dgm:prSet/>
      <dgm:spPr/>
      <dgm:t>
        <a:bodyPr/>
        <a:lstStyle/>
        <a:p>
          <a:pPr algn="l"/>
          <a:r>
            <a:rPr lang="en-US" b="0" i="0" dirty="0"/>
            <a:t>American Society of Heating, Refrigerating and Air-Conditioning Engineers</a:t>
          </a:r>
          <a:br>
            <a:rPr lang="en-US" b="0" i="0" dirty="0"/>
          </a:br>
          <a:r>
            <a:rPr lang="en-US" b="0" i="0" dirty="0"/>
            <a:t>BRICK - http://brickschema.org </a:t>
          </a:r>
          <a:endParaRPr lang="en-US" dirty="0"/>
        </a:p>
      </dgm:t>
    </dgm:pt>
    <dgm:pt modelId="{7B6A48A8-77F9-45A7-86CA-BEC57158B723}" type="parTrans" cxnId="{60EFB22B-BB58-4F7A-A144-CCFB59F28005}">
      <dgm:prSet/>
      <dgm:spPr/>
      <dgm:t>
        <a:bodyPr/>
        <a:lstStyle/>
        <a:p>
          <a:endParaRPr lang="en-US"/>
        </a:p>
      </dgm:t>
    </dgm:pt>
    <dgm:pt modelId="{F8DE7232-A4BF-4362-8836-0E250EF06ADB}" type="sibTrans" cxnId="{60EFB22B-BB58-4F7A-A144-CCFB59F28005}">
      <dgm:prSet/>
      <dgm:spPr/>
      <dgm:t>
        <a:bodyPr/>
        <a:lstStyle/>
        <a:p>
          <a:endParaRPr lang="en-US"/>
        </a:p>
      </dgm:t>
    </dgm:pt>
    <dgm:pt modelId="{F2FA8BF9-405D-4617-BD4E-8BD45413F8C3}" type="pres">
      <dgm:prSet presAssocID="{48BA128B-D342-4D92-A11A-D3CF2F61C7F6}" presName="linearFlow" presStyleCnt="0">
        <dgm:presLayoutVars>
          <dgm:dir/>
          <dgm:resizeHandles val="exact"/>
        </dgm:presLayoutVars>
      </dgm:prSet>
      <dgm:spPr/>
    </dgm:pt>
    <dgm:pt modelId="{3C4F3974-C53F-40F3-9788-CEBE044C1041}" type="pres">
      <dgm:prSet presAssocID="{E9613B26-AA83-43C6-A8F8-9CADC694BE02}" presName="composite" presStyleCnt="0"/>
      <dgm:spPr/>
    </dgm:pt>
    <dgm:pt modelId="{32CD5186-DC28-41A6-B5BC-67D91D80669C}" type="pres">
      <dgm:prSet presAssocID="{E9613B26-AA83-43C6-A8F8-9CADC694BE02}" presName="imgShp" presStyleLbl="fgImgPlace1" presStyleIdx="0" presStyleCnt="7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47FFAEF-1E78-4261-A682-EA6619DB8DD1}" type="pres">
      <dgm:prSet presAssocID="{E9613B26-AA83-43C6-A8F8-9CADC694BE02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1AFFD5-962A-4EE1-B7BB-25E82781AF39}" type="pres">
      <dgm:prSet presAssocID="{0863D24A-F19A-4C7B-B408-E1C9C4618E67}" presName="spacing" presStyleCnt="0"/>
      <dgm:spPr/>
    </dgm:pt>
    <dgm:pt modelId="{448C85A7-9ABF-46B3-9B32-1FC089322394}" type="pres">
      <dgm:prSet presAssocID="{8356A11A-E0C2-4644-8F79-A7ACFB99E2AA}" presName="composite" presStyleCnt="0"/>
      <dgm:spPr/>
    </dgm:pt>
    <dgm:pt modelId="{A5442140-18BA-456D-A006-1D781812159A}" type="pres">
      <dgm:prSet presAssocID="{8356A11A-E0C2-4644-8F79-A7ACFB99E2AA}" presName="imgShp" presStyleLbl="fgImgPlace1" presStyleIdx="1" presStyleCnt="7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3CBC202-2550-49DD-AD28-3082CDDFFE3B}" type="pres">
      <dgm:prSet presAssocID="{8356A11A-E0C2-4644-8F79-A7ACFB99E2AA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7E8E90-334B-41AB-ADBB-2D1F3F5D045C}" type="pres">
      <dgm:prSet presAssocID="{71EE0918-B243-44DA-AE72-CA0EFE64EC36}" presName="spacing" presStyleCnt="0"/>
      <dgm:spPr/>
    </dgm:pt>
    <dgm:pt modelId="{32767C6A-55D7-4D13-A20C-703A3A9DA3A7}" type="pres">
      <dgm:prSet presAssocID="{B58BF9B3-79A1-4F90-9195-C0921FE512B3}" presName="composite" presStyleCnt="0"/>
      <dgm:spPr/>
    </dgm:pt>
    <dgm:pt modelId="{776AEF66-7494-49DB-BFB9-D1725E30532F}" type="pres">
      <dgm:prSet presAssocID="{B58BF9B3-79A1-4F90-9195-C0921FE512B3}" presName="imgShp" presStyleLbl="fgImgPlace1" presStyleIdx="2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5983D58-74DF-4B25-A080-FB8DFEAD7E21}" type="pres">
      <dgm:prSet presAssocID="{B58BF9B3-79A1-4F90-9195-C0921FE512B3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5F7037-44C3-4121-B648-F07D3D6B5912}" type="pres">
      <dgm:prSet presAssocID="{DC2A9D16-ECEC-423F-B080-1106DBEBC2ED}" presName="spacing" presStyleCnt="0"/>
      <dgm:spPr/>
    </dgm:pt>
    <dgm:pt modelId="{70733833-A9CF-4339-A496-EB44AA68C3AF}" type="pres">
      <dgm:prSet presAssocID="{48D96EDE-B9FC-4BA0-820A-6FF38088BFB6}" presName="composite" presStyleCnt="0"/>
      <dgm:spPr/>
    </dgm:pt>
    <dgm:pt modelId="{9B40BA72-9559-4CED-B0CA-3AAC0D787E6C}" type="pres">
      <dgm:prSet presAssocID="{48D96EDE-B9FC-4BA0-820A-6FF38088BFB6}" presName="imgShp" presStyleLbl="fgImgPlace1" presStyleIdx="3" presStyleCnt="7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10000" r="-110000"/>
          </a:stretch>
        </a:blipFill>
      </dgm:spPr>
    </dgm:pt>
    <dgm:pt modelId="{5DB1D193-9480-4EA0-BD6C-752C4F66E47B}" type="pres">
      <dgm:prSet presAssocID="{48D96EDE-B9FC-4BA0-820A-6FF38088BFB6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76290B-DCA7-4604-B29F-B455D337ECC7}" type="pres">
      <dgm:prSet presAssocID="{78CE3554-A56E-4E44-86FF-941E22555466}" presName="spacing" presStyleCnt="0"/>
      <dgm:spPr/>
    </dgm:pt>
    <dgm:pt modelId="{F7AA4B31-8598-4C26-AB18-97967EA9BB41}" type="pres">
      <dgm:prSet presAssocID="{248A919D-3E6C-40F5-99E5-1CD9944F70C5}" presName="composite" presStyleCnt="0"/>
      <dgm:spPr/>
    </dgm:pt>
    <dgm:pt modelId="{09EE4396-2D23-413E-A707-E437E701AA77}" type="pres">
      <dgm:prSet presAssocID="{248A919D-3E6C-40F5-99E5-1CD9944F70C5}" presName="imgShp" presStyleLbl="fgImgPlace1" presStyleIdx="4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1D7FB9-1ED6-4A9B-826B-9D898C3A4E1A}" type="pres">
      <dgm:prSet presAssocID="{248A919D-3E6C-40F5-99E5-1CD9944F70C5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858FE5-1F54-4069-93F5-B4167B511E74}" type="pres">
      <dgm:prSet presAssocID="{F8DE7232-A4BF-4362-8836-0E250EF06ADB}" presName="spacing" presStyleCnt="0"/>
      <dgm:spPr/>
    </dgm:pt>
    <dgm:pt modelId="{A96F4FDB-3FB3-449D-90FB-951299BED251}" type="pres">
      <dgm:prSet presAssocID="{B576D199-D65B-4DFB-A9C2-5739B6136B39}" presName="composite" presStyleCnt="0"/>
      <dgm:spPr/>
    </dgm:pt>
    <dgm:pt modelId="{BA16BD02-4D84-407B-8EC1-074F8FB90556}" type="pres">
      <dgm:prSet presAssocID="{B576D199-D65B-4DFB-A9C2-5739B6136B39}" presName="imgShp" presStyleLbl="fgImgPlace1" presStyleIdx="5" presStyleCnt="7"/>
      <dgm:spPr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355" b="3355"/>
          </a:stretch>
        </a:blipFill>
      </dgm:spPr>
    </dgm:pt>
    <dgm:pt modelId="{01A5F9E0-FDE0-485A-804A-34AED9FEBC06}" type="pres">
      <dgm:prSet presAssocID="{B576D199-D65B-4DFB-A9C2-5739B6136B39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6B33A4-5404-4EA6-9B7B-15C86F863AA8}" type="pres">
      <dgm:prSet presAssocID="{B3955139-7642-4E94-9743-D3D26286ACA9}" presName="spacing" presStyleCnt="0"/>
      <dgm:spPr/>
    </dgm:pt>
    <dgm:pt modelId="{647658E0-FCC2-48A3-A01D-6C59BC188E8E}" type="pres">
      <dgm:prSet presAssocID="{B12E4FD7-57E2-4B20-8005-05E3B5AACB14}" presName="composite" presStyleCnt="0"/>
      <dgm:spPr/>
    </dgm:pt>
    <dgm:pt modelId="{FF4E9E1E-EB9B-4F40-A317-8AF89D2CBEA8}" type="pres">
      <dgm:prSet presAssocID="{B12E4FD7-57E2-4B20-8005-05E3B5AACB14}" presName="imgShp" presStyleLbl="fgImgPlace1" presStyleIdx="6" presStyleCnt="7"/>
      <dgm:spPr>
        <a:blipFill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F162093-B4A0-4906-9313-946FB2B2BC75}" type="pres">
      <dgm:prSet presAssocID="{B12E4FD7-57E2-4B20-8005-05E3B5AACB14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EFD9CCE-4B13-4044-AD77-BD6D0B9745A0}" type="presOf" srcId="{48BA128B-D342-4D92-A11A-D3CF2F61C7F6}" destId="{F2FA8BF9-405D-4617-BD4E-8BD45413F8C3}" srcOrd="0" destOrd="0" presId="urn:microsoft.com/office/officeart/2005/8/layout/vList3"/>
    <dgm:cxn modelId="{84F57FBC-2A3D-4431-819A-AA5349935A1F}" type="presOf" srcId="{E9613B26-AA83-43C6-A8F8-9CADC694BE02}" destId="{D47FFAEF-1E78-4261-A682-EA6619DB8DD1}" srcOrd="0" destOrd="0" presId="urn:microsoft.com/office/officeart/2005/8/layout/vList3"/>
    <dgm:cxn modelId="{0E84C68F-C0BF-4DC4-8D10-E5C9F575BDD4}" type="presOf" srcId="{B12E4FD7-57E2-4B20-8005-05E3B5AACB14}" destId="{1F162093-B4A0-4906-9313-946FB2B2BC75}" srcOrd="0" destOrd="0" presId="urn:microsoft.com/office/officeart/2005/8/layout/vList3"/>
    <dgm:cxn modelId="{AA187D7A-6F91-42F1-9318-0F0858987FB3}" type="presOf" srcId="{48D96EDE-B9FC-4BA0-820A-6FF38088BFB6}" destId="{5DB1D193-9480-4EA0-BD6C-752C4F66E47B}" srcOrd="0" destOrd="0" presId="urn:microsoft.com/office/officeart/2005/8/layout/vList3"/>
    <dgm:cxn modelId="{3D3D142C-F9C8-40B6-BA15-F43F35222741}" type="presOf" srcId="{B58BF9B3-79A1-4F90-9195-C0921FE512B3}" destId="{35983D58-74DF-4B25-A080-FB8DFEAD7E21}" srcOrd="0" destOrd="0" presId="urn:microsoft.com/office/officeart/2005/8/layout/vList3"/>
    <dgm:cxn modelId="{7DE53C7D-2FD1-44A8-8480-33B4D1ED47A1}" srcId="{48BA128B-D342-4D92-A11A-D3CF2F61C7F6}" destId="{8356A11A-E0C2-4644-8F79-A7ACFB99E2AA}" srcOrd="1" destOrd="0" parTransId="{860C259E-9E6D-4ECB-BB9A-F8B2DE8CFC25}" sibTransId="{71EE0918-B243-44DA-AE72-CA0EFE64EC36}"/>
    <dgm:cxn modelId="{E400AC25-8CA5-4E35-ACBF-110F952EE8E0}" srcId="{48BA128B-D342-4D92-A11A-D3CF2F61C7F6}" destId="{B58BF9B3-79A1-4F90-9195-C0921FE512B3}" srcOrd="2" destOrd="0" parTransId="{264FD1EE-ABF7-4294-91FC-5890BA6F9431}" sibTransId="{DC2A9D16-ECEC-423F-B080-1106DBEBC2ED}"/>
    <dgm:cxn modelId="{60EFB22B-BB58-4F7A-A144-CCFB59F28005}" srcId="{48BA128B-D342-4D92-A11A-D3CF2F61C7F6}" destId="{248A919D-3E6C-40F5-99E5-1CD9944F70C5}" srcOrd="4" destOrd="0" parTransId="{7B6A48A8-77F9-45A7-86CA-BEC57158B723}" sibTransId="{F8DE7232-A4BF-4362-8836-0E250EF06ADB}"/>
    <dgm:cxn modelId="{33446126-58D4-4FC6-AA91-B1D2108F1E58}" type="presOf" srcId="{8356A11A-E0C2-4644-8F79-A7ACFB99E2AA}" destId="{C3CBC202-2550-49DD-AD28-3082CDDFFE3B}" srcOrd="0" destOrd="0" presId="urn:microsoft.com/office/officeart/2005/8/layout/vList3"/>
    <dgm:cxn modelId="{59956A4B-0B4E-4BDD-B8CA-D422318D5DFF}" srcId="{48BA128B-D342-4D92-A11A-D3CF2F61C7F6}" destId="{E9613B26-AA83-43C6-A8F8-9CADC694BE02}" srcOrd="0" destOrd="0" parTransId="{E0E3E513-5127-4B33-9B31-882BC34E8608}" sibTransId="{0863D24A-F19A-4C7B-B408-E1C9C4618E67}"/>
    <dgm:cxn modelId="{806984D5-D8E5-432F-BCD1-DC300D17312E}" type="presOf" srcId="{248A919D-3E6C-40F5-99E5-1CD9944F70C5}" destId="{001D7FB9-1ED6-4A9B-826B-9D898C3A4E1A}" srcOrd="0" destOrd="0" presId="urn:microsoft.com/office/officeart/2005/8/layout/vList3"/>
    <dgm:cxn modelId="{AE954D56-43B4-4017-A8AA-A8CAD4F3214B}" srcId="{48BA128B-D342-4D92-A11A-D3CF2F61C7F6}" destId="{48D96EDE-B9FC-4BA0-820A-6FF38088BFB6}" srcOrd="3" destOrd="0" parTransId="{2975FD65-0334-4849-98D6-97E4A00FFE89}" sibTransId="{78CE3554-A56E-4E44-86FF-941E22555466}"/>
    <dgm:cxn modelId="{B4131319-2B1F-4A31-891B-C784D9EF7B18}" srcId="{48BA128B-D342-4D92-A11A-D3CF2F61C7F6}" destId="{B12E4FD7-57E2-4B20-8005-05E3B5AACB14}" srcOrd="6" destOrd="0" parTransId="{BD8FC2CB-DB67-46EE-887B-94714B989629}" sibTransId="{747FEC19-0C1E-4F75-A216-2F2B89B60FA4}"/>
    <dgm:cxn modelId="{D5508CBA-035D-4803-9803-A8ED460491A9}" srcId="{48BA128B-D342-4D92-A11A-D3CF2F61C7F6}" destId="{B576D199-D65B-4DFB-A9C2-5739B6136B39}" srcOrd="5" destOrd="0" parTransId="{6350A958-E3F6-447D-A1B4-487C25FD0B2F}" sibTransId="{B3955139-7642-4E94-9743-D3D26286ACA9}"/>
    <dgm:cxn modelId="{DD503453-C632-4EF8-B771-D5018A4956E2}" type="presOf" srcId="{B576D199-D65B-4DFB-A9C2-5739B6136B39}" destId="{01A5F9E0-FDE0-485A-804A-34AED9FEBC06}" srcOrd="0" destOrd="0" presId="urn:microsoft.com/office/officeart/2005/8/layout/vList3"/>
    <dgm:cxn modelId="{B2B26557-87C6-4647-B762-5A4A8E24D20F}" type="presParOf" srcId="{F2FA8BF9-405D-4617-BD4E-8BD45413F8C3}" destId="{3C4F3974-C53F-40F3-9788-CEBE044C1041}" srcOrd="0" destOrd="0" presId="urn:microsoft.com/office/officeart/2005/8/layout/vList3"/>
    <dgm:cxn modelId="{546C9D83-87E9-42F6-93B7-F10D0C9DAD25}" type="presParOf" srcId="{3C4F3974-C53F-40F3-9788-CEBE044C1041}" destId="{32CD5186-DC28-41A6-B5BC-67D91D80669C}" srcOrd="0" destOrd="0" presId="urn:microsoft.com/office/officeart/2005/8/layout/vList3"/>
    <dgm:cxn modelId="{03118F34-C753-4B87-8357-BB2BC70518F0}" type="presParOf" srcId="{3C4F3974-C53F-40F3-9788-CEBE044C1041}" destId="{D47FFAEF-1E78-4261-A682-EA6619DB8DD1}" srcOrd="1" destOrd="0" presId="urn:microsoft.com/office/officeart/2005/8/layout/vList3"/>
    <dgm:cxn modelId="{7E6E847D-2D96-49D3-A54F-180E6B844A35}" type="presParOf" srcId="{F2FA8BF9-405D-4617-BD4E-8BD45413F8C3}" destId="{1E1AFFD5-962A-4EE1-B7BB-25E82781AF39}" srcOrd="1" destOrd="0" presId="urn:microsoft.com/office/officeart/2005/8/layout/vList3"/>
    <dgm:cxn modelId="{822CCF1E-DE3A-4C99-AA76-5B7E24967EC5}" type="presParOf" srcId="{F2FA8BF9-405D-4617-BD4E-8BD45413F8C3}" destId="{448C85A7-9ABF-46B3-9B32-1FC089322394}" srcOrd="2" destOrd="0" presId="urn:microsoft.com/office/officeart/2005/8/layout/vList3"/>
    <dgm:cxn modelId="{4BEDAF36-3141-4FCB-966B-85BDF1D8B666}" type="presParOf" srcId="{448C85A7-9ABF-46B3-9B32-1FC089322394}" destId="{A5442140-18BA-456D-A006-1D781812159A}" srcOrd="0" destOrd="0" presId="urn:microsoft.com/office/officeart/2005/8/layout/vList3"/>
    <dgm:cxn modelId="{08BAD9D7-762F-4DBF-8AD5-F6DDF2F45D48}" type="presParOf" srcId="{448C85A7-9ABF-46B3-9B32-1FC089322394}" destId="{C3CBC202-2550-49DD-AD28-3082CDDFFE3B}" srcOrd="1" destOrd="0" presId="urn:microsoft.com/office/officeart/2005/8/layout/vList3"/>
    <dgm:cxn modelId="{84393967-E90D-4EC0-8A59-982440222F47}" type="presParOf" srcId="{F2FA8BF9-405D-4617-BD4E-8BD45413F8C3}" destId="{527E8E90-334B-41AB-ADBB-2D1F3F5D045C}" srcOrd="3" destOrd="0" presId="urn:microsoft.com/office/officeart/2005/8/layout/vList3"/>
    <dgm:cxn modelId="{C4EED6B4-E3BA-4715-B8B0-BE6BA3A77094}" type="presParOf" srcId="{F2FA8BF9-405D-4617-BD4E-8BD45413F8C3}" destId="{32767C6A-55D7-4D13-A20C-703A3A9DA3A7}" srcOrd="4" destOrd="0" presId="urn:microsoft.com/office/officeart/2005/8/layout/vList3"/>
    <dgm:cxn modelId="{4F5E3689-D5B4-4EE6-B672-D8C8F2F6DBBE}" type="presParOf" srcId="{32767C6A-55D7-4D13-A20C-703A3A9DA3A7}" destId="{776AEF66-7494-49DB-BFB9-D1725E30532F}" srcOrd="0" destOrd="0" presId="urn:microsoft.com/office/officeart/2005/8/layout/vList3"/>
    <dgm:cxn modelId="{2FF663C6-7471-40B6-89E9-CF677A7E9C92}" type="presParOf" srcId="{32767C6A-55D7-4D13-A20C-703A3A9DA3A7}" destId="{35983D58-74DF-4B25-A080-FB8DFEAD7E21}" srcOrd="1" destOrd="0" presId="urn:microsoft.com/office/officeart/2005/8/layout/vList3"/>
    <dgm:cxn modelId="{9A894A15-E490-4677-9036-BAD5D6A07718}" type="presParOf" srcId="{F2FA8BF9-405D-4617-BD4E-8BD45413F8C3}" destId="{1F5F7037-44C3-4121-B648-F07D3D6B5912}" srcOrd="5" destOrd="0" presId="urn:microsoft.com/office/officeart/2005/8/layout/vList3"/>
    <dgm:cxn modelId="{4EBF2676-AED1-445A-B2F3-0623C80317FC}" type="presParOf" srcId="{F2FA8BF9-405D-4617-BD4E-8BD45413F8C3}" destId="{70733833-A9CF-4339-A496-EB44AA68C3AF}" srcOrd="6" destOrd="0" presId="urn:microsoft.com/office/officeart/2005/8/layout/vList3"/>
    <dgm:cxn modelId="{C0A88E43-4282-4BE0-94A7-EAA2E1D78C89}" type="presParOf" srcId="{70733833-A9CF-4339-A496-EB44AA68C3AF}" destId="{9B40BA72-9559-4CED-B0CA-3AAC0D787E6C}" srcOrd="0" destOrd="0" presId="urn:microsoft.com/office/officeart/2005/8/layout/vList3"/>
    <dgm:cxn modelId="{E27E3401-E8AF-4B0A-9B23-4A547A127271}" type="presParOf" srcId="{70733833-A9CF-4339-A496-EB44AA68C3AF}" destId="{5DB1D193-9480-4EA0-BD6C-752C4F66E47B}" srcOrd="1" destOrd="0" presId="urn:microsoft.com/office/officeart/2005/8/layout/vList3"/>
    <dgm:cxn modelId="{FD4D9506-61B1-4F76-8FF3-2791D6F3E3BC}" type="presParOf" srcId="{F2FA8BF9-405D-4617-BD4E-8BD45413F8C3}" destId="{9376290B-DCA7-4604-B29F-B455D337ECC7}" srcOrd="7" destOrd="0" presId="urn:microsoft.com/office/officeart/2005/8/layout/vList3"/>
    <dgm:cxn modelId="{30A13349-DC4E-4C81-8F75-E39E18F5317F}" type="presParOf" srcId="{F2FA8BF9-405D-4617-BD4E-8BD45413F8C3}" destId="{F7AA4B31-8598-4C26-AB18-97967EA9BB41}" srcOrd="8" destOrd="0" presId="urn:microsoft.com/office/officeart/2005/8/layout/vList3"/>
    <dgm:cxn modelId="{3E41A69C-A0B9-408B-B7C8-4DEAD510E017}" type="presParOf" srcId="{F7AA4B31-8598-4C26-AB18-97967EA9BB41}" destId="{09EE4396-2D23-413E-A707-E437E701AA77}" srcOrd="0" destOrd="0" presId="urn:microsoft.com/office/officeart/2005/8/layout/vList3"/>
    <dgm:cxn modelId="{1BE34F05-F389-4831-969B-C16FD45BA4AE}" type="presParOf" srcId="{F7AA4B31-8598-4C26-AB18-97967EA9BB41}" destId="{001D7FB9-1ED6-4A9B-826B-9D898C3A4E1A}" srcOrd="1" destOrd="0" presId="urn:microsoft.com/office/officeart/2005/8/layout/vList3"/>
    <dgm:cxn modelId="{92C6E577-A138-4033-9EE8-B045DE29D934}" type="presParOf" srcId="{F2FA8BF9-405D-4617-BD4E-8BD45413F8C3}" destId="{8C858FE5-1F54-4069-93F5-B4167B511E74}" srcOrd="9" destOrd="0" presId="urn:microsoft.com/office/officeart/2005/8/layout/vList3"/>
    <dgm:cxn modelId="{F202C095-3285-486A-A8CF-B8C468A49C5A}" type="presParOf" srcId="{F2FA8BF9-405D-4617-BD4E-8BD45413F8C3}" destId="{A96F4FDB-3FB3-449D-90FB-951299BED251}" srcOrd="10" destOrd="0" presId="urn:microsoft.com/office/officeart/2005/8/layout/vList3"/>
    <dgm:cxn modelId="{9961B730-061E-4CC0-8666-2B894D199C6B}" type="presParOf" srcId="{A96F4FDB-3FB3-449D-90FB-951299BED251}" destId="{BA16BD02-4D84-407B-8EC1-074F8FB90556}" srcOrd="0" destOrd="0" presId="urn:microsoft.com/office/officeart/2005/8/layout/vList3"/>
    <dgm:cxn modelId="{9793AC07-FB2A-43BB-908C-9DB6DFB7CAF7}" type="presParOf" srcId="{A96F4FDB-3FB3-449D-90FB-951299BED251}" destId="{01A5F9E0-FDE0-485A-804A-34AED9FEBC06}" srcOrd="1" destOrd="0" presId="urn:microsoft.com/office/officeart/2005/8/layout/vList3"/>
    <dgm:cxn modelId="{45BE2D49-B73C-4693-A33A-C934DCA03E1B}" type="presParOf" srcId="{F2FA8BF9-405D-4617-BD4E-8BD45413F8C3}" destId="{316B33A4-5404-4EA6-9B7B-15C86F863AA8}" srcOrd="11" destOrd="0" presId="urn:microsoft.com/office/officeart/2005/8/layout/vList3"/>
    <dgm:cxn modelId="{398448E2-18EF-4F3A-8D15-10EADAB6BAE5}" type="presParOf" srcId="{F2FA8BF9-405D-4617-BD4E-8BD45413F8C3}" destId="{647658E0-FCC2-48A3-A01D-6C59BC188E8E}" srcOrd="12" destOrd="0" presId="urn:microsoft.com/office/officeart/2005/8/layout/vList3"/>
    <dgm:cxn modelId="{13D04E72-8FCD-4013-BA16-2A54132C4D37}" type="presParOf" srcId="{647658E0-FCC2-48A3-A01D-6C59BC188E8E}" destId="{FF4E9E1E-EB9B-4F40-A317-8AF89D2CBEA8}" srcOrd="0" destOrd="0" presId="urn:microsoft.com/office/officeart/2005/8/layout/vList3"/>
    <dgm:cxn modelId="{262016D1-E88A-48FD-99A1-7D29A806ED33}" type="presParOf" srcId="{647658E0-FCC2-48A3-A01D-6C59BC188E8E}" destId="{1F162093-B4A0-4906-9313-946FB2B2BC7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E15A8-4C0F-4D51-9C2E-4CEC27A53043}">
      <dsp:nvSpPr>
        <dsp:cNvPr id="0" name=""/>
        <dsp:cNvSpPr/>
      </dsp:nvSpPr>
      <dsp:spPr>
        <a:xfrm>
          <a:off x="0" y="294848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Define links between the vocabularies conceived and what exists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Define a publication approach</a:t>
          </a:r>
          <a:endParaRPr lang="fr-FR" sz="1200" kern="1200" dirty="0"/>
        </a:p>
      </dsp:txBody>
      <dsp:txXfrm>
        <a:off x="0" y="294848"/>
        <a:ext cx="10515600" cy="699300"/>
      </dsp:txXfrm>
    </dsp:sp>
    <dsp:sp modelId="{EF93DCC9-93A6-4F95-9245-CDA5114B5A44}">
      <dsp:nvSpPr>
        <dsp:cNvPr id="0" name=""/>
        <dsp:cNvSpPr/>
      </dsp:nvSpPr>
      <dsp:spPr>
        <a:xfrm>
          <a:off x="525780" y="117728"/>
          <a:ext cx="73609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Encouraging sharing across weakly or uncoupled communities</a:t>
          </a:r>
          <a:endParaRPr lang="fr-FR" sz="1200" kern="1200" dirty="0"/>
        </a:p>
      </dsp:txBody>
      <dsp:txXfrm>
        <a:off x="543073" y="135021"/>
        <a:ext cx="7326334" cy="319654"/>
      </dsp:txXfrm>
    </dsp:sp>
    <dsp:sp modelId="{A5E0849F-4214-4F0F-A81E-6300B9FD4794}">
      <dsp:nvSpPr>
        <dsp:cNvPr id="0" name=""/>
        <dsp:cNvSpPr/>
      </dsp:nvSpPr>
      <dsp:spPr>
        <a:xfrm>
          <a:off x="0" y="1236069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Publish the linked vocabularies, as interlinked modules with human-readable annotations</a:t>
          </a:r>
          <a:endParaRPr lang="fr-FR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Following the latest DCAT W3C vocabulary</a:t>
          </a:r>
          <a:endParaRPr lang="fr-FR" sz="1200" kern="1200" dirty="0"/>
        </a:p>
      </dsp:txBody>
      <dsp:txXfrm>
        <a:off x="0" y="1236069"/>
        <a:ext cx="10515600" cy="699300"/>
      </dsp:txXfrm>
    </dsp:sp>
    <dsp:sp modelId="{82BF5C89-2F45-488A-A55D-0D6238618E4C}">
      <dsp:nvSpPr>
        <dsp:cNvPr id="0" name=""/>
        <dsp:cNvSpPr/>
      </dsp:nvSpPr>
      <dsp:spPr>
        <a:xfrm>
          <a:off x="525780" y="1058949"/>
          <a:ext cx="73609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Stop reinventing the wheel – ease of understanding and modularity</a:t>
          </a:r>
          <a:endParaRPr lang="fr-FR" sz="1200" kern="1200" dirty="0"/>
        </a:p>
      </dsp:txBody>
      <dsp:txXfrm>
        <a:off x="543073" y="1076242"/>
        <a:ext cx="7326334" cy="319654"/>
      </dsp:txXfrm>
    </dsp:sp>
    <dsp:sp modelId="{73BB48B6-1B68-4BF8-B07F-57CDDA48EAEB}">
      <dsp:nvSpPr>
        <dsp:cNvPr id="0" name=""/>
        <dsp:cNvSpPr/>
      </dsp:nvSpPr>
      <dsp:spPr>
        <a:xfrm>
          <a:off x="0" y="2177289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Decide which approach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Using "upper ontologies" with very general terms that are applicable to the different communities.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Using rules that define how terms in the different vocabularies relate to each other in specific contexts. </a:t>
          </a:r>
          <a:endParaRPr lang="en-US" sz="1200" kern="1200" dirty="0"/>
        </a:p>
      </dsp:txBody>
      <dsp:txXfrm>
        <a:off x="0" y="2177289"/>
        <a:ext cx="10515600" cy="907200"/>
      </dsp:txXfrm>
    </dsp:sp>
    <dsp:sp modelId="{5CD22B0B-AE74-49A9-B5DF-E6F2FA9F04D5}">
      <dsp:nvSpPr>
        <dsp:cNvPr id="0" name=""/>
        <dsp:cNvSpPr/>
      </dsp:nvSpPr>
      <dsp:spPr>
        <a:xfrm>
          <a:off x="525780" y="2000169"/>
          <a:ext cx="73609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Mapping between different vocabularies</a:t>
          </a:r>
          <a:endParaRPr lang="fr-FR" sz="1200" kern="1200" dirty="0"/>
        </a:p>
      </dsp:txBody>
      <dsp:txXfrm>
        <a:off x="543073" y="2017462"/>
        <a:ext cx="7326334" cy="319654"/>
      </dsp:txXfrm>
    </dsp:sp>
    <dsp:sp modelId="{BD77C982-662E-44C2-A35B-BDF4E5B9CF4A}">
      <dsp:nvSpPr>
        <dsp:cNvPr id="0" name=""/>
        <dsp:cNvSpPr/>
      </dsp:nvSpPr>
      <dsp:spPr>
        <a:xfrm>
          <a:off x="0" y="3326409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Linksets (e.g. *.ttl files) – </a:t>
          </a:r>
          <a:r>
            <a:rPr lang="en-US" sz="1200" kern="1200"/>
            <a:t>“RDF is often seen as too complex and finding simplifications would be helpful for wider adoption”[1] 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Rules – </a:t>
          </a:r>
          <a:r>
            <a:rPr lang="en-US" sz="1200" kern="1200"/>
            <a:t>“Converging on a simple, sufficient rules language would be very helpful” [1]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/>
            <a:t>SPARQL endpoints and support for SPARQL 1.1 Query Language Specification</a:t>
          </a:r>
          <a:endParaRPr lang="fr-FR" sz="1200" kern="1200" dirty="0"/>
        </a:p>
      </dsp:txBody>
      <dsp:txXfrm>
        <a:off x="0" y="3326409"/>
        <a:ext cx="10515600" cy="907200"/>
      </dsp:txXfrm>
    </dsp:sp>
    <dsp:sp modelId="{621B727A-BD9E-4F4D-9A65-95BBEEE74B80}">
      <dsp:nvSpPr>
        <dsp:cNvPr id="0" name=""/>
        <dsp:cNvSpPr/>
      </dsp:nvSpPr>
      <dsp:spPr>
        <a:xfrm>
          <a:off x="525780" y="3149289"/>
          <a:ext cx="73609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/>
            <a:t>Publish</a:t>
          </a:r>
          <a:r>
            <a:rPr lang="fr-FR" sz="1200" kern="1200" dirty="0"/>
            <a:t> the links </a:t>
          </a:r>
          <a:r>
            <a:rPr lang="fr-FR" sz="1200" kern="1200" dirty="0" err="1"/>
            <a:t>so</a:t>
          </a:r>
          <a:r>
            <a:rPr lang="fr-FR" sz="1200" kern="1200" dirty="0"/>
            <a:t> </a:t>
          </a:r>
          <a:r>
            <a:rPr lang="fr-FR" sz="1200" kern="1200" dirty="0" err="1"/>
            <a:t>their</a:t>
          </a:r>
          <a:r>
            <a:rPr lang="fr-FR" sz="1200" kern="1200" dirty="0"/>
            <a:t> </a:t>
          </a:r>
          <a:r>
            <a:rPr lang="fr-FR" sz="1200" kern="1200" dirty="0" err="1"/>
            <a:t>re-use</a:t>
          </a:r>
          <a:r>
            <a:rPr lang="fr-FR" sz="1200" kern="1200" dirty="0"/>
            <a:t> </a:t>
          </a:r>
          <a:r>
            <a:rPr lang="fr-FR" sz="1200" kern="1200" dirty="0" err="1"/>
            <a:t>gets</a:t>
          </a:r>
          <a:r>
            <a:rPr lang="fr-FR" sz="1200" kern="1200" dirty="0"/>
            <a:t> </a:t>
          </a:r>
          <a:r>
            <a:rPr lang="fr-FR" sz="1200" kern="1200" dirty="0" err="1"/>
            <a:t>maximized</a:t>
          </a:r>
          <a:endParaRPr lang="fr-FR" sz="1200" kern="1200" dirty="0"/>
        </a:p>
      </dsp:txBody>
      <dsp:txXfrm>
        <a:off x="543073" y="3166582"/>
        <a:ext cx="7326334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45FA6-65A8-4CEE-B77B-09C05CD710BF}">
      <dsp:nvSpPr>
        <dsp:cNvPr id="0" name=""/>
        <dsp:cNvSpPr/>
      </dsp:nvSpPr>
      <dsp:spPr>
        <a:xfrm>
          <a:off x="3114" y="155"/>
          <a:ext cx="10509371" cy="1557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W3C</a:t>
          </a:r>
        </a:p>
      </dsp:txBody>
      <dsp:txXfrm>
        <a:off x="48746" y="45787"/>
        <a:ext cx="10418107" cy="1466727"/>
      </dsp:txXfrm>
    </dsp:sp>
    <dsp:sp modelId="{C306CFC8-CA0E-4C8D-B6F1-FB1DD533F198}">
      <dsp:nvSpPr>
        <dsp:cNvPr id="0" name=""/>
        <dsp:cNvSpPr/>
      </dsp:nvSpPr>
      <dsp:spPr>
        <a:xfrm>
          <a:off x="13372" y="1795651"/>
          <a:ext cx="3362322" cy="473645"/>
        </a:xfrm>
        <a:prstGeom prst="roundRect">
          <a:avLst>
            <a:gd name="adj" fmla="val 10000"/>
          </a:avLst>
        </a:prstGeom>
        <a:solidFill>
          <a:srgbClr val="0E5C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/>
            <a:t>Interest</a:t>
          </a:r>
          <a:r>
            <a:rPr lang="fr-FR" sz="1500" kern="1200" dirty="0"/>
            <a:t> Groups</a:t>
          </a:r>
        </a:p>
      </dsp:txBody>
      <dsp:txXfrm>
        <a:off x="27245" y="1809524"/>
        <a:ext cx="3334576" cy="445899"/>
      </dsp:txXfrm>
    </dsp:sp>
    <dsp:sp modelId="{8A2F8D71-5962-4868-81F9-60C804629AC6}">
      <dsp:nvSpPr>
        <dsp:cNvPr id="0" name=""/>
        <dsp:cNvSpPr/>
      </dsp:nvSpPr>
      <dsp:spPr>
        <a:xfrm>
          <a:off x="13372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>
              <a:solidFill>
                <a:schemeClr val="tx1"/>
              </a:solidFill>
            </a:rPr>
            <a:t>Dataset</a:t>
          </a:r>
          <a:r>
            <a:rPr lang="fr-FR" sz="1500" kern="1200" dirty="0">
              <a:solidFill>
                <a:schemeClr val="tx1"/>
              </a:solidFill>
            </a:rPr>
            <a:t> Exchange</a:t>
          </a:r>
        </a:p>
      </dsp:txBody>
      <dsp:txXfrm>
        <a:off x="45304" y="2538733"/>
        <a:ext cx="1026383" cy="1630691"/>
      </dsp:txXfrm>
    </dsp:sp>
    <dsp:sp modelId="{4EA6EA5A-341C-45E9-BAA6-22C15A20E9D1}">
      <dsp:nvSpPr>
        <dsp:cNvPr id="0" name=""/>
        <dsp:cNvSpPr/>
      </dsp:nvSpPr>
      <dsp:spPr>
        <a:xfrm>
          <a:off x="1149410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>
              <a:solidFill>
                <a:schemeClr val="tx1"/>
              </a:solidFill>
            </a:rPr>
            <a:t>Web of </a:t>
          </a:r>
          <a:r>
            <a:rPr lang="fr-FR" sz="1500" kern="1200" dirty="0" err="1">
              <a:solidFill>
                <a:schemeClr val="tx1"/>
              </a:solidFill>
            </a:rPr>
            <a:t>Things</a:t>
          </a:r>
          <a:endParaRPr lang="fr-FR" sz="1500" kern="1200" dirty="0">
            <a:solidFill>
              <a:schemeClr val="tx1"/>
            </a:solidFill>
          </a:endParaRPr>
        </a:p>
      </dsp:txBody>
      <dsp:txXfrm>
        <a:off x="1181342" y="2538733"/>
        <a:ext cx="1026383" cy="1630691"/>
      </dsp:txXfrm>
    </dsp:sp>
    <dsp:sp modelId="{EE77CD7E-69F5-481E-A4BB-DE0D1BB7F9F4}">
      <dsp:nvSpPr>
        <dsp:cNvPr id="0" name=""/>
        <dsp:cNvSpPr/>
      </dsp:nvSpPr>
      <dsp:spPr>
        <a:xfrm>
          <a:off x="2285447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>
              <a:solidFill>
                <a:srgbClr val="FF0000"/>
              </a:solidFill>
            </a:rPr>
            <a:t>Spatial Data on the Web</a:t>
          </a:r>
        </a:p>
      </dsp:txBody>
      <dsp:txXfrm>
        <a:off x="2317379" y="2538733"/>
        <a:ext cx="1026383" cy="1630691"/>
      </dsp:txXfrm>
    </dsp:sp>
    <dsp:sp modelId="{E3116B83-3909-4F8A-A34B-052A3465C126}">
      <dsp:nvSpPr>
        <dsp:cNvPr id="0" name=""/>
        <dsp:cNvSpPr/>
      </dsp:nvSpPr>
      <dsp:spPr>
        <a:xfrm>
          <a:off x="3467275" y="1795651"/>
          <a:ext cx="3362322" cy="473645"/>
        </a:xfrm>
        <a:prstGeom prst="roundRect">
          <a:avLst>
            <a:gd name="adj" fmla="val 10000"/>
          </a:avLst>
        </a:prstGeom>
        <a:solidFill>
          <a:srgbClr val="0E5C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/>
            <a:t>Working</a:t>
          </a:r>
          <a:r>
            <a:rPr lang="fr-FR" sz="1500" kern="1200" dirty="0"/>
            <a:t> Groups</a:t>
          </a:r>
        </a:p>
      </dsp:txBody>
      <dsp:txXfrm>
        <a:off x="3481148" y="1809524"/>
        <a:ext cx="3334576" cy="445899"/>
      </dsp:txXfrm>
    </dsp:sp>
    <dsp:sp modelId="{F3862955-E1CC-4954-A185-8DDFCAA02524}">
      <dsp:nvSpPr>
        <dsp:cNvPr id="0" name=""/>
        <dsp:cNvSpPr/>
      </dsp:nvSpPr>
      <dsp:spPr>
        <a:xfrm>
          <a:off x="3467275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>
              <a:solidFill>
                <a:schemeClr val="tx1"/>
              </a:solidFill>
            </a:rPr>
            <a:t>Automotive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>
              <a:solidFill>
                <a:schemeClr val="tx1"/>
              </a:solidFill>
            </a:rPr>
            <a:t>(V2Building?)</a:t>
          </a:r>
        </a:p>
      </dsp:txBody>
      <dsp:txXfrm>
        <a:off x="3499207" y="2538733"/>
        <a:ext cx="1026383" cy="1630691"/>
      </dsp:txXfrm>
    </dsp:sp>
    <dsp:sp modelId="{2C3E824E-A30B-479F-821E-3EF0121C71F9}">
      <dsp:nvSpPr>
        <dsp:cNvPr id="0" name=""/>
        <dsp:cNvSpPr/>
      </dsp:nvSpPr>
      <dsp:spPr>
        <a:xfrm>
          <a:off x="4603313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>
              <a:solidFill>
                <a:schemeClr val="tx1"/>
              </a:solidFill>
            </a:rPr>
            <a:t>Data Exchange</a:t>
          </a:r>
        </a:p>
      </dsp:txBody>
      <dsp:txXfrm>
        <a:off x="4635245" y="2538733"/>
        <a:ext cx="1026383" cy="1630691"/>
      </dsp:txXfrm>
    </dsp:sp>
    <dsp:sp modelId="{0E563CB9-FC84-4F8E-BC81-81DF64B37554}">
      <dsp:nvSpPr>
        <dsp:cNvPr id="0" name=""/>
        <dsp:cNvSpPr/>
      </dsp:nvSpPr>
      <dsp:spPr>
        <a:xfrm>
          <a:off x="5739351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>
              <a:solidFill>
                <a:srgbClr val="FF0000"/>
              </a:solidFill>
            </a:rPr>
            <a:t>Web </a:t>
          </a:r>
          <a:br>
            <a:rPr lang="fr-FR" sz="1500" b="1" kern="1200" dirty="0">
              <a:solidFill>
                <a:srgbClr val="FF0000"/>
              </a:solidFill>
            </a:rPr>
          </a:br>
          <a:r>
            <a:rPr lang="fr-FR" sz="1500" b="1" kern="1200" dirty="0">
              <a:solidFill>
                <a:srgbClr val="FF0000"/>
              </a:solidFill>
            </a:rPr>
            <a:t>of</a:t>
          </a:r>
          <a:br>
            <a:rPr lang="fr-FR" sz="1500" b="1" kern="1200" dirty="0">
              <a:solidFill>
                <a:srgbClr val="FF0000"/>
              </a:solidFill>
            </a:rPr>
          </a:br>
          <a:r>
            <a:rPr lang="fr-FR" sz="1500" b="1" kern="1200" dirty="0" err="1">
              <a:solidFill>
                <a:srgbClr val="FF0000"/>
              </a:solidFill>
            </a:rPr>
            <a:t>Things</a:t>
          </a:r>
          <a:r>
            <a:rPr lang="fr-FR" sz="1500" b="1" kern="1200" dirty="0">
              <a:solidFill>
                <a:srgbClr val="FF0000"/>
              </a:solidFill>
            </a:rPr>
            <a:t> </a:t>
          </a:r>
        </a:p>
      </dsp:txBody>
      <dsp:txXfrm>
        <a:off x="5771283" y="2538733"/>
        <a:ext cx="1026383" cy="1630691"/>
      </dsp:txXfrm>
    </dsp:sp>
    <dsp:sp modelId="{EA283F3F-E195-4CA0-82A3-7C16BDE05923}">
      <dsp:nvSpPr>
        <dsp:cNvPr id="0" name=""/>
        <dsp:cNvSpPr/>
      </dsp:nvSpPr>
      <dsp:spPr>
        <a:xfrm>
          <a:off x="6921179" y="1795651"/>
          <a:ext cx="3581048" cy="473645"/>
        </a:xfrm>
        <a:prstGeom prst="roundRect">
          <a:avLst>
            <a:gd name="adj" fmla="val 10000"/>
          </a:avLst>
        </a:prstGeom>
        <a:solidFill>
          <a:srgbClr val="0E5C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/>
            <a:t>Community</a:t>
          </a:r>
          <a:r>
            <a:rPr lang="fr-FR" sz="1500" kern="1200" dirty="0"/>
            <a:t> Groups</a:t>
          </a:r>
        </a:p>
      </dsp:txBody>
      <dsp:txXfrm>
        <a:off x="6935052" y="1809524"/>
        <a:ext cx="3553302" cy="445899"/>
      </dsp:txXfrm>
    </dsp:sp>
    <dsp:sp modelId="{5CB08F7A-33A2-482F-8FD0-32BDFD30DCB2}">
      <dsp:nvSpPr>
        <dsp:cNvPr id="0" name=""/>
        <dsp:cNvSpPr/>
      </dsp:nvSpPr>
      <dsp:spPr>
        <a:xfrm>
          <a:off x="6921179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>
              <a:solidFill>
                <a:schemeClr val="tx1"/>
              </a:solidFill>
            </a:rPr>
            <a:t>Schema.org</a:t>
          </a:r>
          <a:endParaRPr lang="fr-FR" sz="1500" kern="1200" dirty="0"/>
        </a:p>
      </dsp:txBody>
      <dsp:txXfrm>
        <a:off x="6953111" y="2538733"/>
        <a:ext cx="1026383" cy="1630691"/>
      </dsp:txXfrm>
    </dsp:sp>
    <dsp:sp modelId="{C7122110-C490-40D6-9017-49F2F0CEC1DE}">
      <dsp:nvSpPr>
        <dsp:cNvPr id="0" name=""/>
        <dsp:cNvSpPr/>
      </dsp:nvSpPr>
      <dsp:spPr>
        <a:xfrm>
          <a:off x="8057217" y="2506801"/>
          <a:ext cx="1090247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>
              <a:solidFill>
                <a:schemeClr val="tx1"/>
              </a:solidFill>
            </a:rPr>
            <a:t>Blockchain</a:t>
          </a:r>
          <a:endParaRPr lang="fr-FR" sz="1500" kern="1200" dirty="0">
            <a:solidFill>
              <a:schemeClr val="tx1"/>
            </a:solidFill>
          </a:endParaRPr>
        </a:p>
      </dsp:txBody>
      <dsp:txXfrm>
        <a:off x="8089149" y="2538733"/>
        <a:ext cx="1026383" cy="1630691"/>
      </dsp:txXfrm>
    </dsp:sp>
    <dsp:sp modelId="{0FC4582B-55DC-4F1E-80F5-0409F5B7E929}">
      <dsp:nvSpPr>
        <dsp:cNvPr id="0" name=""/>
        <dsp:cNvSpPr/>
      </dsp:nvSpPr>
      <dsp:spPr>
        <a:xfrm>
          <a:off x="9193254" y="2506801"/>
          <a:ext cx="1308972" cy="169455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>
              <a:solidFill>
                <a:srgbClr val="FF0000"/>
              </a:solidFill>
            </a:rPr>
            <a:t>Automotive ontology</a:t>
          </a:r>
          <a:endParaRPr lang="fr-FR" sz="1500" b="1" kern="1200" dirty="0">
            <a:solidFill>
              <a:srgbClr val="FF0000"/>
            </a:solidFill>
          </a:endParaRPr>
        </a:p>
      </dsp:txBody>
      <dsp:txXfrm>
        <a:off x="9231592" y="2545139"/>
        <a:ext cx="1232296" cy="1617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FFAEF-1E78-4261-A682-EA6619DB8DD1}">
      <dsp:nvSpPr>
        <dsp:cNvPr id="0" name=""/>
        <dsp:cNvSpPr/>
      </dsp:nvSpPr>
      <dsp:spPr>
        <a:xfrm rot="10800000">
          <a:off x="1884993" y="1980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u="none" kern="1200" baseline="0" noProof="0" dirty="0"/>
            <a:t>ISO/DIS 21597 </a:t>
          </a:r>
          <a:r>
            <a:rPr lang="en-GB" sz="1200" b="0" i="0" u="none" kern="1200" noProof="0" dirty="0"/>
            <a:t>Information Container for Data Drop</a:t>
          </a:r>
          <a:endParaRPr lang="en-GB" sz="1200" b="0" i="0" u="none" kern="1200" baseline="0" noProof="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u="none" kern="1200" noProof="0" dirty="0"/>
            <a:t>ISO/DIS 23262 GIS and BIM interoperability </a:t>
          </a:r>
          <a:endParaRPr lang="en-GB" sz="1200" b="0" kern="1200" noProof="0" dirty="0"/>
        </a:p>
      </dsp:txBody>
      <dsp:txXfrm rot="10800000">
        <a:off x="2008624" y="1980"/>
        <a:ext cx="6869243" cy="494523"/>
      </dsp:txXfrm>
    </dsp:sp>
    <dsp:sp modelId="{32CD5186-DC28-41A6-B5BC-67D91D80669C}">
      <dsp:nvSpPr>
        <dsp:cNvPr id="0" name=""/>
        <dsp:cNvSpPr/>
      </dsp:nvSpPr>
      <dsp:spPr>
        <a:xfrm>
          <a:off x="1637732" y="1980"/>
          <a:ext cx="494523" cy="49452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C202-2550-49DD-AD28-3082CDDFFE3B}">
      <dsp:nvSpPr>
        <dsp:cNvPr id="0" name=""/>
        <dsp:cNvSpPr/>
      </dsp:nvSpPr>
      <dsp:spPr>
        <a:xfrm rot="10800000">
          <a:off x="1884993" y="644122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err="1"/>
            <a:t>buildingSmart</a:t>
          </a:r>
          <a:r>
            <a:rPr lang="en-GB" sz="1200" kern="1200" noProof="0" dirty="0"/>
            <a:t> Data Dictionary (</a:t>
          </a:r>
          <a:r>
            <a:rPr lang="en-GB" sz="1200" kern="1200" noProof="0" dirty="0" err="1"/>
            <a:t>bSDD</a:t>
          </a:r>
          <a:r>
            <a:rPr lang="en-GB" sz="1200" kern="1200" noProof="0" dirty="0"/>
            <a:t>)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/>
            <a:t>Linked Data Working Group (LDWG)</a:t>
          </a:r>
        </a:p>
      </dsp:txBody>
      <dsp:txXfrm rot="10800000">
        <a:off x="2008624" y="644122"/>
        <a:ext cx="6869243" cy="494523"/>
      </dsp:txXfrm>
    </dsp:sp>
    <dsp:sp modelId="{A5442140-18BA-456D-A006-1D781812159A}">
      <dsp:nvSpPr>
        <dsp:cNvPr id="0" name=""/>
        <dsp:cNvSpPr/>
      </dsp:nvSpPr>
      <dsp:spPr>
        <a:xfrm>
          <a:off x="1637732" y="644122"/>
          <a:ext cx="494523" cy="494523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83D58-74DF-4B25-A080-FB8DFEAD7E21}">
      <dsp:nvSpPr>
        <dsp:cNvPr id="0" name=""/>
        <dsp:cNvSpPr/>
      </dsp:nvSpPr>
      <dsp:spPr>
        <a:xfrm rot="10800000">
          <a:off x="1884993" y="1286265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/>
            <a:t>CEN TC 442 Building Information Modelling – WG4 Support Data Dictionaries</a:t>
          </a:r>
          <a:endParaRPr lang="en-US" sz="1200" kern="1200" dirty="0"/>
        </a:p>
      </dsp:txBody>
      <dsp:txXfrm rot="10800000">
        <a:off x="2008624" y="1286265"/>
        <a:ext cx="6869243" cy="494523"/>
      </dsp:txXfrm>
    </dsp:sp>
    <dsp:sp modelId="{776AEF66-7494-49DB-BFB9-D1725E30532F}">
      <dsp:nvSpPr>
        <dsp:cNvPr id="0" name=""/>
        <dsp:cNvSpPr/>
      </dsp:nvSpPr>
      <dsp:spPr>
        <a:xfrm>
          <a:off x="1637732" y="1286265"/>
          <a:ext cx="494523" cy="494523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1D193-9480-4EA0-BD6C-752C4F66E47B}">
      <dsp:nvSpPr>
        <dsp:cNvPr id="0" name=""/>
        <dsp:cNvSpPr/>
      </dsp:nvSpPr>
      <dsp:spPr>
        <a:xfrm rot="10800000">
          <a:off x="1884993" y="1928407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ETSI – Smart Appliances Reference ontology (SAREF)</a:t>
          </a:r>
        </a:p>
      </dsp:txBody>
      <dsp:txXfrm rot="10800000">
        <a:off x="2008624" y="1928407"/>
        <a:ext cx="6869243" cy="494523"/>
      </dsp:txXfrm>
    </dsp:sp>
    <dsp:sp modelId="{9B40BA72-9559-4CED-B0CA-3AAC0D787E6C}">
      <dsp:nvSpPr>
        <dsp:cNvPr id="0" name=""/>
        <dsp:cNvSpPr/>
      </dsp:nvSpPr>
      <dsp:spPr>
        <a:xfrm>
          <a:off x="1637732" y="1928407"/>
          <a:ext cx="494523" cy="494523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10000" r="-1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7FB9-1ED6-4A9B-826B-9D898C3A4E1A}">
      <dsp:nvSpPr>
        <dsp:cNvPr id="0" name=""/>
        <dsp:cNvSpPr/>
      </dsp:nvSpPr>
      <dsp:spPr>
        <a:xfrm rot="10800000">
          <a:off x="1884993" y="2570549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American Society of Heating, Refrigerating and Air-Conditioning Engineers</a:t>
          </a:r>
          <a:br>
            <a:rPr lang="en-US" sz="1200" b="0" i="0" kern="1200" dirty="0"/>
          </a:br>
          <a:r>
            <a:rPr lang="en-US" sz="1200" b="0" i="0" kern="1200" dirty="0"/>
            <a:t>BRICK - http://brickschema.org </a:t>
          </a:r>
          <a:endParaRPr lang="en-US" sz="1200" kern="1200" dirty="0"/>
        </a:p>
      </dsp:txBody>
      <dsp:txXfrm rot="10800000">
        <a:off x="2008624" y="2570549"/>
        <a:ext cx="6869243" cy="494523"/>
      </dsp:txXfrm>
    </dsp:sp>
    <dsp:sp modelId="{09EE4396-2D23-413E-A707-E437E701AA77}">
      <dsp:nvSpPr>
        <dsp:cNvPr id="0" name=""/>
        <dsp:cNvSpPr/>
      </dsp:nvSpPr>
      <dsp:spPr>
        <a:xfrm>
          <a:off x="1637732" y="2570549"/>
          <a:ext cx="494523" cy="494523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5F9E0-FDE0-485A-804A-34AED9FEBC06}">
      <dsp:nvSpPr>
        <dsp:cNvPr id="0" name=""/>
        <dsp:cNvSpPr/>
      </dsp:nvSpPr>
      <dsp:spPr>
        <a:xfrm rot="10800000">
          <a:off x="1884993" y="3212691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/>
            <a:t>Dictionary of properties</a:t>
          </a:r>
        </a:p>
      </dsp:txBody>
      <dsp:txXfrm rot="10800000">
        <a:off x="2008624" y="3212691"/>
        <a:ext cx="6869243" cy="494523"/>
      </dsp:txXfrm>
    </dsp:sp>
    <dsp:sp modelId="{BA16BD02-4D84-407B-8EC1-074F8FB90556}">
      <dsp:nvSpPr>
        <dsp:cNvPr id="0" name=""/>
        <dsp:cNvSpPr/>
      </dsp:nvSpPr>
      <dsp:spPr>
        <a:xfrm>
          <a:off x="1637732" y="3212691"/>
          <a:ext cx="494523" cy="494523"/>
        </a:xfrm>
        <a:prstGeom prst="ellipse">
          <a:avLst/>
        </a:prstGeom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355" b="335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62093-B4A0-4906-9313-946FB2B2BC75}">
      <dsp:nvSpPr>
        <dsp:cNvPr id="0" name=""/>
        <dsp:cNvSpPr/>
      </dsp:nvSpPr>
      <dsp:spPr>
        <a:xfrm rot="10800000">
          <a:off x="1884993" y="3854833"/>
          <a:ext cx="6992874" cy="494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71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/>
            <a:t>French national plan for buildings’ digital transition</a:t>
          </a:r>
        </a:p>
      </dsp:txBody>
      <dsp:txXfrm rot="10800000">
        <a:off x="2008624" y="3854833"/>
        <a:ext cx="6869243" cy="494523"/>
      </dsp:txXfrm>
    </dsp:sp>
    <dsp:sp modelId="{FF4E9E1E-EB9B-4F40-A317-8AF89D2CBEA8}">
      <dsp:nvSpPr>
        <dsp:cNvPr id="0" name=""/>
        <dsp:cNvSpPr/>
      </dsp:nvSpPr>
      <dsp:spPr>
        <a:xfrm>
          <a:off x="1637732" y="3854833"/>
          <a:ext cx="494523" cy="494523"/>
        </a:xfrm>
        <a:prstGeom prst="ellipse">
          <a:avLst/>
        </a:prstGeom>
        <a:blipFill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BA70E-8E08-7B4F-B482-B4FAD5DFF94D}" type="datetimeFigureOut">
              <a:rPr lang="fr-FR" smtClean="0"/>
              <a:t>21/10/2018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2B0D6-7B41-8A4C-8E88-1602377FDB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76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csvw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3.org/das/roadmap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8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10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886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10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983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29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884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544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06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851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5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284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621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http://schemas.opengis.net/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770B3-A5C2-44A7-9840-6E7B664F1D5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412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639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770B3-A5C2-44A7-9840-6E7B664F1D5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55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770B3-A5C2-44A7-9840-6E7B664F1D5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050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https://www.w3.org/2017/12/odi-study/#rdf </a:t>
            </a:r>
          </a:p>
          <a:p>
            <a:endParaRPr lang="fr-FR" dirty="0"/>
          </a:p>
          <a:p>
            <a:r>
              <a:rPr lang="fr-FR" dirty="0"/>
              <a:t>CSVW</a:t>
            </a:r>
            <a:r>
              <a:rPr lang="fr-FR" baseline="0" dirty="0"/>
              <a:t> -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https://www.w3.org/community/csvw/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dirty="0"/>
              <a:t>Devices and Sensors WG</a:t>
            </a:r>
          </a:p>
          <a:p>
            <a:pPr lvl="1"/>
            <a:r>
              <a:rPr lang="en-GB" dirty="0">
                <a:hlinkClick r:id="rId4"/>
              </a:rPr>
              <a:t>https://www.w3.org/das/roadmap</a:t>
            </a:r>
            <a:r>
              <a:rPr lang="en-GB" dirty="0"/>
              <a:t> </a:t>
            </a:r>
          </a:p>
          <a:p>
            <a:r>
              <a:rPr lang="en-GB" dirty="0"/>
              <a:t>Web of Things</a:t>
            </a:r>
          </a:p>
          <a:p>
            <a:pPr lvl="1"/>
            <a:r>
              <a:rPr lang="en-GB" dirty="0" err="1"/>
              <a:t>WoT</a:t>
            </a:r>
            <a:r>
              <a:rPr lang="en-GB" dirty="0"/>
              <a:t> &amp; OGC </a:t>
            </a:r>
            <a:r>
              <a:rPr lang="en-GB" dirty="0" err="1"/>
              <a:t>Sensorthings</a:t>
            </a:r>
            <a:r>
              <a:rPr lang="en-GB" dirty="0"/>
              <a:t> API</a:t>
            </a:r>
          </a:p>
          <a:p>
            <a:r>
              <a:rPr lang="en-GB" dirty="0"/>
              <a:t>JSON-LD</a:t>
            </a:r>
          </a:p>
          <a:p>
            <a:endParaRPr lang="fr-FR" dirty="0"/>
          </a:p>
          <a:p>
            <a:r>
              <a:rPr lang="en-GB" dirty="0"/>
              <a:t>Spatial Data on the Web IG</a:t>
            </a:r>
          </a:p>
          <a:p>
            <a:pPr lvl="1"/>
            <a:r>
              <a:rPr lang="en-GB" dirty="0" err="1"/>
              <a:t>CityJSON</a:t>
            </a:r>
            <a:endParaRPr lang="en-GB" dirty="0"/>
          </a:p>
          <a:p>
            <a:pPr lvl="1"/>
            <a:r>
              <a:rPr lang="en-GB" dirty="0" err="1"/>
              <a:t>CovJSON</a:t>
            </a:r>
            <a:endParaRPr lang="en-GB" dirty="0"/>
          </a:p>
          <a:p>
            <a:pPr lvl="1"/>
            <a:r>
              <a:rPr lang="en-GB" dirty="0"/>
              <a:t>SSN extensions</a:t>
            </a:r>
          </a:p>
          <a:p>
            <a:pPr lvl="1"/>
            <a:r>
              <a:rPr lang="en-GB" dirty="0"/>
              <a:t>SSN / SOSA</a:t>
            </a:r>
          </a:p>
          <a:p>
            <a:r>
              <a:rPr lang="en-GB" dirty="0"/>
              <a:t>Web of Things IG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770B3-A5C2-44A7-9840-6E7B664F1D5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91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 of the main developers of SAREF are members of LBD-CG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1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06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50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4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69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12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04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36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3065-12EA-624E-A9D1-54D47801E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896" y="150090"/>
            <a:ext cx="10648709" cy="1944928"/>
          </a:xfrm>
        </p:spPr>
        <p:txBody>
          <a:bodyPr anchor="b"/>
          <a:lstStyle>
            <a:lvl1pPr algn="ctr" fontAlgn="t">
              <a:defRPr sz="6000"/>
            </a:lvl1pPr>
          </a:lstStyle>
          <a:p>
            <a:r>
              <a:rPr lang="en-US" dirty="0"/>
              <a:t>%%</a:t>
            </a:r>
            <a:r>
              <a:rPr lang="en-US" dirty="0" err="1"/>
              <a:t>TITle</a:t>
            </a:r>
            <a:r>
              <a:rPr lang="en-US" dirty="0"/>
              <a:t>%%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41CB-1D71-AF46-A520-03BD725F87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896" y="5926238"/>
            <a:ext cx="10648709" cy="743672"/>
          </a:xfrm>
        </p:spPr>
        <p:txBody>
          <a:bodyPr>
            <a:normAutofit/>
          </a:bodyPr>
          <a:lstStyle>
            <a:lvl1pPr marL="0" indent="0" algn="ctr">
              <a:buNone/>
              <a:defRPr sz="4400" b="0" i="1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%%Author%%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D0D3-96C8-A64F-997C-99B65F53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24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7A5F-F630-CB4D-9A9A-A745D143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CCF4B-CDB9-CD4E-99AA-F27ABF091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AC96-8AC8-8748-BF3E-199DD4A8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10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3E60C-23CB-AB4F-B234-469E56354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15616" y="365124"/>
            <a:ext cx="2628900" cy="619772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BED56-CCE7-AD4F-8B2B-0BB55CD18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5641" y="365124"/>
            <a:ext cx="7734300" cy="619772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94E6-4F12-A743-8830-EC9150C7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23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1701-E93A-48AC-83F7-4C54459149BF}" type="datetimeFigureOut">
              <a:rPr lang="nl-BE" smtClean="0"/>
              <a:t>21/10/2018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6092-C804-4BC7-88DF-6EB352AA08DE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31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9E80-E970-124E-AE93-DFC1388F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83B8-69C7-B240-940F-8432D073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88958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1142-745F-6F4E-A68D-226E64C7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" y="164029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30E02-7A98-2B43-AFB2-BFD92FBA2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41" y="460104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799C-1E19-4545-B7AB-A67BD79D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88541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A20B-F7C0-8640-B16D-01F28752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7CD5-FE3D-BA43-9B0E-A9C5DF47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892" y="18340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99A8C-579E-5C4D-B578-872BF6E5B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1892" y="18340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A385-A80D-C843-AEB0-92695E40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6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8CBD-FBB5-BE4E-A30B-C78D3B7F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9" y="355600"/>
            <a:ext cx="10340974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F131-33B6-684F-A209-3D2CDCB3D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6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EB63D-5905-7641-8EDC-848D87324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628" y="2533893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90779-2590-2D4C-8298-6CEED1D16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0415" y="169557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CA33-2FCE-9C4F-ABA8-87BAA989A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0415" y="2533893"/>
            <a:ext cx="5183188" cy="371340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575D3-6F92-1347-81F3-031F5DD4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9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BA45-B103-AE4B-9219-59A8757A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386B6-978D-3743-950E-91928891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40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9D44-5B15-AE45-B8F5-AC6F367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74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ACF8-413F-014C-8BF2-5BC8D01A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548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19F2-335E-E045-8238-23187391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133" y="559805"/>
            <a:ext cx="6172200" cy="57946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F441F-B3C3-5C4C-9FD4-C9F994C0B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5" y="2175257"/>
            <a:ext cx="3932237" cy="417924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9426-98CE-F44F-A8A0-9701181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2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4954-44C0-5E48-A255-D68A523B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7" y="775504"/>
            <a:ext cx="433634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F21C1-5AE2-9146-B766-7B1071AAD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03494" y="775504"/>
            <a:ext cx="6060332" cy="5504386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5E33B-2004-534E-B923-6C08C7E14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667" y="2468302"/>
            <a:ext cx="433634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C785C-4051-FA4E-8529-C33DA6F2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1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C8DAD-0B87-AD47-88C3-8C51798A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21DF-ADED-6D42-97F4-B0674146A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89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F913-18AC-5041-81FF-586D16F41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5867" y="310949"/>
            <a:ext cx="625033" cy="452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 baseline="0">
                <a:solidFill>
                  <a:srgbClr val="D95034"/>
                </a:solidFill>
                <a:latin typeface="+mj-lt"/>
              </a:defRPr>
            </a:lvl1pPr>
          </a:lstStyle>
          <a:p>
            <a:fld id="{6DEB2382-720F-5A49-B5F0-CFC5F13EEFA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40992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5000" b="1" i="0" kern="1200" cap="all" baseline="0">
          <a:solidFill>
            <a:srgbClr val="0D5EA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5A9C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-lbd-cg" TargetMode="External"/><Relationship Id="rId7" Type="http://schemas.openxmlformats.org/officeDocument/2006/relationships/hyperlink" Target="https://w3c-lbd-cg.github.io/lb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https://www.w3.org/community/lb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c-lbd-cg.github.io/lbd/UseCasesAndRequirement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3c-lbd-cg.github.io/bo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id.org/lindt/custom_datatypes#ucum" TargetMode="External"/><Relationship Id="rId4" Type="http://schemas.openxmlformats.org/officeDocument/2006/relationships/hyperlink" Target="http://w3id.org/lindt/custom_datatyp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chemas.opengis.net/citygml/" TargetMode="External"/><Relationship Id="rId13" Type="http://schemas.openxmlformats.org/officeDocument/2006/relationships/hyperlink" Target="https://www.ordnancesurvey.co.uk/docs/ontologies/spatialrelations.owl" TargetMode="External"/><Relationship Id="rId18" Type="http://schemas.openxmlformats.org/officeDocument/2006/relationships/hyperlink" Target="https://www.w3.org/ns/sosa/" TargetMode="External"/><Relationship Id="rId26" Type="http://schemas.openxmlformats.org/officeDocument/2006/relationships/image" Target="../media/image45.png"/><Relationship Id="rId3" Type="http://schemas.openxmlformats.org/officeDocument/2006/relationships/hyperlink" Target="https://www.w3.org/TR/vocab-ssn/" TargetMode="External"/><Relationship Id="rId21" Type="http://schemas.openxmlformats.org/officeDocument/2006/relationships/hyperlink" Target="http://schemas.opengis.net/sensorML/" TargetMode="External"/><Relationship Id="rId7" Type="http://schemas.openxmlformats.org/officeDocument/2006/relationships/hyperlink" Target="http://www.w3.org/2006/time" TargetMode="External"/><Relationship Id="rId12" Type="http://schemas.openxmlformats.org/officeDocument/2006/relationships/hyperlink" Target="http://schemas.opengis.net/citygml/building/" TargetMode="External"/><Relationship Id="rId17" Type="http://schemas.openxmlformats.org/officeDocument/2006/relationships/hyperlink" Target="http://geovocab.org/spatial" TargetMode="External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geovocab.org/geometry.html" TargetMode="External"/><Relationship Id="rId20" Type="http://schemas.openxmlformats.org/officeDocument/2006/relationships/hyperlink" Target="http://wiki.the-smart-energy.com/index.php/Resource:Se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te.polito.it/research/research-topics/35-dogont" TargetMode="External"/><Relationship Id="rId11" Type="http://schemas.openxmlformats.org/officeDocument/2006/relationships/hyperlink" Target="http://json-ld.org/" TargetMode="External"/><Relationship Id="rId24" Type="http://schemas.openxmlformats.org/officeDocument/2006/relationships/hyperlink" Target="https://project-haystack.org/" TargetMode="External"/><Relationship Id="rId5" Type="http://schemas.openxmlformats.org/officeDocument/2006/relationships/hyperlink" Target="http://schemas.opengis.net/gml/" TargetMode="External"/><Relationship Id="rId15" Type="http://schemas.openxmlformats.org/officeDocument/2006/relationships/hyperlink" Target="http://schemas.opengis.net/geosparql/1.0/geosparql_vocab_all.rdf" TargetMode="External"/><Relationship Id="rId23" Type="http://schemas.openxmlformats.org/officeDocument/2006/relationships/hyperlink" Target="http://schemas.opengis.net/sweCommon/" TargetMode="External"/><Relationship Id="rId28" Type="http://schemas.openxmlformats.org/officeDocument/2006/relationships/image" Target="../media/image47.png"/><Relationship Id="rId10" Type="http://schemas.openxmlformats.org/officeDocument/2006/relationships/hyperlink" Target="http://ontology.tno.nl/saref/" TargetMode="External"/><Relationship Id="rId19" Type="http://schemas.openxmlformats.org/officeDocument/2006/relationships/hyperlink" Target="http://schemas.opengis.net/indoorgml/" TargetMode="External"/><Relationship Id="rId4" Type="http://schemas.openxmlformats.org/officeDocument/2006/relationships/hyperlink" Target="http://www.buildingsmart-tech.org/future/linked-data/linked-data" TargetMode="External"/><Relationship Id="rId9" Type="http://schemas.openxmlformats.org/officeDocument/2006/relationships/hyperlink" Target="https://sites.google.com/site/smartappliancesproject/ontologies/fiemser-ontology" TargetMode="External"/><Relationship Id="rId14" Type="http://schemas.openxmlformats.org/officeDocument/2006/relationships/hyperlink" Target="https://www.w3.org/2003/01/geo/" TargetMode="External"/><Relationship Id="rId22" Type="http://schemas.openxmlformats.org/officeDocument/2006/relationships/hyperlink" Target="http://brickschema.org/structure/" TargetMode="External"/><Relationship Id="rId27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.org/2000/01/rdf-schema" TargetMode="External"/><Relationship Id="rId3" Type="http://schemas.openxmlformats.org/officeDocument/2006/relationships/hyperlink" Target="https://github.com/GeorgFerdinandSchneider" TargetMode="External"/><Relationship Id="rId7" Type="http://schemas.openxmlformats.org/officeDocument/2006/relationships/hyperlink" Target="http://www.buildingsmart-tech.org/ifcOWL/IFC4_ADD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te.polito.it/ontologies/dogont.owl" TargetMode="External"/><Relationship Id="rId5" Type="http://schemas.openxmlformats.org/officeDocument/2006/relationships/hyperlink" Target="https://brickschema.org/schema/1.0.2/Brick" TargetMode="External"/><Relationship Id="rId4" Type="http://schemas.openxmlformats.org/officeDocument/2006/relationships/hyperlink" Target="https://w3id.org/bot" TargetMode="External"/><Relationship Id="rId9" Type="http://schemas.openxmlformats.org/officeDocument/2006/relationships/hyperlink" Target="http://vocab.deri.ie/room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FerdinandSchneid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id.org/product" TargetMode="External"/><Relationship Id="rId4" Type="http://schemas.openxmlformats.org/officeDocument/2006/relationships/hyperlink" Target="http://www.buildingsmart-tech.org/ifcOWL/IFC4_ADD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rdf.bg/geometry.tt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w3.org/2017/12/odi-study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_38gIvrbm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jyrkioraskari/IFCtoLB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0" Type="http://schemas.openxmlformats.org/officeDocument/2006/relationships/hyperlink" Target="https://github.com/jyrkioraskari/IFCtoLBD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://smartlab1.elis.ugent.be:8889/IFC-rep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WoWjM-xCvY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ss.tcd.ie/~mcglink/video/tutorial/geovis/geovis.html" TargetMode="External"/><Relationship Id="rId2" Type="http://schemas.openxmlformats.org/officeDocument/2006/relationships/hyperlink" Target="http://geovis.adaptcentre.i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3c-lbd-cg.github.io/lbd/charter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lbd/" TargetMode="External"/><Relationship Id="rId2" Type="http://schemas.openxmlformats.org/officeDocument/2006/relationships/hyperlink" Target="https://github.com/w3c-lbd-c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3c-lbd-cg.github.io/lbd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3400" y="150090"/>
            <a:ext cx="8984205" cy="1944928"/>
          </a:xfrm>
        </p:spPr>
        <p:txBody>
          <a:bodyPr/>
          <a:lstStyle/>
          <a:p>
            <a:r>
              <a:rPr lang="da" dirty="0"/>
              <a:t>The W3C </a:t>
            </a:r>
            <a:r>
              <a:rPr lang="da" dirty="0">
                <a:solidFill>
                  <a:srgbClr val="FF0000"/>
                </a:solidFill>
              </a:rPr>
              <a:t>L</a:t>
            </a:r>
            <a:r>
              <a:rPr lang="da" dirty="0"/>
              <a:t>inked </a:t>
            </a:r>
            <a:r>
              <a:rPr lang="da" dirty="0">
                <a:solidFill>
                  <a:srgbClr val="FF0000"/>
                </a:solidFill>
              </a:rPr>
              <a:t>B</a:t>
            </a:r>
            <a:r>
              <a:rPr lang="da" dirty="0"/>
              <a:t>uilding </a:t>
            </a:r>
            <a:r>
              <a:rPr lang="da" dirty="0">
                <a:solidFill>
                  <a:srgbClr val="FF0000"/>
                </a:solidFill>
              </a:rPr>
              <a:t>D</a:t>
            </a:r>
            <a:r>
              <a:rPr lang="da" dirty="0"/>
              <a:t>ata Community Group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6" y="4673600"/>
            <a:ext cx="10648709" cy="1996310"/>
          </a:xfrm>
        </p:spPr>
        <p:txBody>
          <a:bodyPr>
            <a:normAutofit fontScale="62500" lnSpcReduction="20000"/>
          </a:bodyPr>
          <a:lstStyle/>
          <a:p>
            <a:pPr marL="114300" lvl="0" algn="l">
              <a:spcBef>
                <a:spcPts val="800"/>
              </a:spcBef>
              <a:buSzPts val="1800"/>
            </a:pPr>
            <a:r>
              <a:rPr lang="en-GB" i="0" dirty="0"/>
              <a:t>Presenters:</a:t>
            </a:r>
          </a:p>
          <a:p>
            <a:pPr marL="457200" lvl="0" indent="-342900" algn="l">
              <a:spcBef>
                <a:spcPts val="800"/>
              </a:spcBef>
              <a:buSzPts val="1800"/>
              <a:buChar char="-"/>
            </a:pPr>
            <a:r>
              <a:rPr lang="en-GB" i="0" dirty="0"/>
              <a:t>Pieter </a:t>
            </a:r>
            <a:r>
              <a:rPr lang="en-GB" i="0" dirty="0" err="1"/>
              <a:t>Pauwels</a:t>
            </a:r>
            <a:r>
              <a:rPr lang="en-GB" i="0" dirty="0"/>
              <a:t>, Ghent University (current co-chair)</a:t>
            </a:r>
          </a:p>
          <a:p>
            <a:pPr marL="457200" lvl="0" indent="-342900" algn="l">
              <a:spcBef>
                <a:spcPts val="0"/>
              </a:spcBef>
              <a:buSzPts val="1800"/>
              <a:buChar char="-"/>
            </a:pPr>
            <a:r>
              <a:rPr lang="en-GB" i="0" dirty="0"/>
              <a:t>Kris McGlinn, Trinity College Dublin (current co-chair)</a:t>
            </a:r>
          </a:p>
          <a:p>
            <a:pPr marL="457200" lvl="0" indent="-342900" algn="l">
              <a:spcBef>
                <a:spcPts val="0"/>
              </a:spcBef>
              <a:buSzPts val="1800"/>
              <a:buChar char="-"/>
            </a:pPr>
            <a:r>
              <a:rPr lang="en-GB" i="0" dirty="0" err="1"/>
              <a:t>Maxime</a:t>
            </a:r>
            <a:r>
              <a:rPr lang="en-GB" i="0" dirty="0"/>
              <a:t> </a:t>
            </a:r>
            <a:r>
              <a:rPr lang="en-GB" i="0" dirty="0" err="1"/>
              <a:t>Lefrançois</a:t>
            </a:r>
            <a:r>
              <a:rPr lang="en-GB" i="0" dirty="0"/>
              <a:t>, MINES Saint-Etienne</a:t>
            </a:r>
          </a:p>
          <a:p>
            <a:pPr marL="457200" lvl="0" indent="-342900" algn="l">
              <a:spcBef>
                <a:spcPts val="0"/>
              </a:spcBef>
              <a:buSzPts val="1800"/>
              <a:buChar char="-"/>
            </a:pPr>
            <a:r>
              <a:rPr lang="en-GB" i="0" dirty="0"/>
              <a:t>Mads </a:t>
            </a:r>
            <a:r>
              <a:rPr lang="en-GB" i="0" dirty="0" err="1"/>
              <a:t>Holten</a:t>
            </a:r>
            <a:r>
              <a:rPr lang="en-GB" i="0" dirty="0"/>
              <a:t> Rasmussen, </a:t>
            </a:r>
            <a:r>
              <a:rPr lang="en-GB" i="0" dirty="0" err="1"/>
              <a:t>Niras</a:t>
            </a:r>
            <a:endParaRPr lang="en-GB" i="0" dirty="0"/>
          </a:p>
          <a:p>
            <a:pPr marL="457200" lvl="0" indent="-342900" algn="l">
              <a:spcBef>
                <a:spcPts val="0"/>
              </a:spcBef>
              <a:buSzPts val="1800"/>
              <a:buChar char="-"/>
            </a:pPr>
            <a:r>
              <a:rPr lang="en-GB" i="0" dirty="0"/>
              <a:t>Ana </a:t>
            </a:r>
            <a:r>
              <a:rPr lang="en-GB" i="0" dirty="0" err="1"/>
              <a:t>Roxin</a:t>
            </a:r>
            <a:r>
              <a:rPr lang="en-GB" i="0" dirty="0"/>
              <a:t>, U. Bourgogne</a:t>
            </a:r>
          </a:p>
          <a:p>
            <a:endParaRPr lang="nl-BE" dirty="0"/>
          </a:p>
        </p:txBody>
      </p:sp>
      <p:pic>
        <p:nvPicPr>
          <p:cNvPr id="4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896" y="150090"/>
            <a:ext cx="1485900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187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en-GB" dirty="0"/>
              <a:t>How we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>
              <a:buChar char="-"/>
            </a:pPr>
            <a:r>
              <a:rPr lang="nl-BE" dirty="0"/>
              <a:t>Public mailing list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 err="1"/>
              <a:t>Regular</a:t>
            </a:r>
            <a:r>
              <a:rPr lang="nl-BE" dirty="0"/>
              <a:t> online calls (</a:t>
            </a:r>
            <a:r>
              <a:rPr lang="nl-BE" dirty="0" err="1"/>
              <a:t>every</a:t>
            </a:r>
            <a:r>
              <a:rPr lang="nl-BE" dirty="0"/>
              <a:t> 2 weeks </a:t>
            </a:r>
            <a:r>
              <a:rPr lang="nl-BE" dirty="0" err="1"/>
              <a:t>approx</a:t>
            </a:r>
            <a:r>
              <a:rPr lang="nl-BE" dirty="0"/>
              <a:t>.), </a:t>
            </a:r>
            <a:r>
              <a:rPr lang="nl-BE" sz="2400" dirty="0"/>
              <a:t>minutes public, joint </a:t>
            </a:r>
            <a:r>
              <a:rPr lang="nl-BE" sz="2400" dirty="0" err="1"/>
              <a:t>note-taking</a:t>
            </a:r>
            <a:endParaRPr lang="nl-BE" sz="2400" dirty="0"/>
          </a:p>
          <a:p>
            <a:pPr>
              <a:spcBef>
                <a:spcPts val="0"/>
              </a:spcBef>
              <a:buChar char="-"/>
            </a:pPr>
            <a:r>
              <a:rPr lang="nl-BE" dirty="0"/>
              <a:t>Public GitHub </a:t>
            </a:r>
            <a:r>
              <a:rPr lang="nl-BE" dirty="0" err="1"/>
              <a:t>organisation</a:t>
            </a:r>
            <a:r>
              <a:rPr lang="nl-BE" dirty="0"/>
              <a:t> </a:t>
            </a:r>
            <a:r>
              <a:rPr lang="nl-BE" u="sng" dirty="0">
                <a:solidFill>
                  <a:schemeClr val="hlink"/>
                </a:solidFill>
                <a:hlinkClick r:id="rId3"/>
              </a:rPr>
              <a:t>https://github.com/w3c-lbd-cg</a:t>
            </a:r>
            <a:r>
              <a:rPr lang="nl-BE" dirty="0"/>
              <a:t> 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/>
              <a:t>LDAC Workshop series (6 </a:t>
            </a:r>
            <a:r>
              <a:rPr lang="nl-BE" dirty="0" err="1"/>
              <a:t>editions</a:t>
            </a:r>
            <a:r>
              <a:rPr lang="nl-BE" dirty="0"/>
              <a:t>)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 err="1"/>
              <a:t>Collaborations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initiatives</a:t>
            </a:r>
            <a:r>
              <a:rPr lang="nl-BE" dirty="0"/>
              <a:t> : </a:t>
            </a:r>
            <a:r>
              <a:rPr lang="nl-BE" dirty="0" err="1"/>
              <a:t>BuildingSMART</a:t>
            </a:r>
            <a:r>
              <a:rPr lang="nl-BE" dirty="0"/>
              <a:t>, ETSI SAREF, OGC, AFNOR, CEN, ISO =&gt; these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made explicit liaisons (MOU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signed</a:t>
            </a:r>
            <a:r>
              <a:rPr lang="nl-BE" dirty="0"/>
              <a:t>)</a:t>
            </a:r>
          </a:p>
          <a:p>
            <a:pPr>
              <a:spcBef>
                <a:spcPts val="0"/>
              </a:spcBef>
              <a:buChar char="-"/>
            </a:pPr>
            <a:endParaRPr lang="en-GB" dirty="0"/>
          </a:p>
          <a:p>
            <a:pPr>
              <a:spcBef>
                <a:spcPts val="0"/>
              </a:spcBef>
              <a:buChar char="-"/>
            </a:pPr>
            <a:r>
              <a:rPr lang="en-GB" dirty="0"/>
              <a:t>External site: </a:t>
            </a:r>
            <a:r>
              <a:rPr lang="en-GB" dirty="0">
                <a:hlinkClick r:id="rId4"/>
              </a:rPr>
              <a:t>https://www.w3.org/community/lbd/</a:t>
            </a:r>
            <a:r>
              <a:rPr lang="en-GB" dirty="0"/>
              <a:t> </a:t>
            </a:r>
          </a:p>
          <a:p>
            <a:pPr>
              <a:spcBef>
                <a:spcPts val="0"/>
              </a:spcBef>
              <a:buChar char="-"/>
            </a:pPr>
            <a:r>
              <a:rPr lang="en-GB" dirty="0"/>
              <a:t>Internal site: </a:t>
            </a:r>
            <a:r>
              <a:rPr lang="en-GB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5" invalidUrl="https:///"/>
              </a:rPr>
              <a:t>https</a:t>
            </a:r>
            <a:r>
              <a:rPr lang="en-GB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6" invalidUrl="https:///"/>
              </a:rPr>
              <a:t>://</a:t>
            </a:r>
            <a:r>
              <a:rPr lang="en-GB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7"/>
              </a:rPr>
              <a:t>w3c-lbd-cg.github.io/lbd</a:t>
            </a:r>
            <a:r>
              <a:rPr lang="en-GB" dirty="0">
                <a:ea typeface="Calibri"/>
                <a:cs typeface="Calibri"/>
                <a:sym typeface="Calibri"/>
              </a:rPr>
              <a:t>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71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11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LDAC Workshop 2018</a:t>
            </a:r>
          </a:p>
        </p:txBody>
      </p:sp>
      <p:pic>
        <p:nvPicPr>
          <p:cNvPr id="5" name="Google Shape;113;p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3473" y="1545772"/>
            <a:ext cx="7020019" cy="220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92" y="1545771"/>
            <a:ext cx="3251201" cy="5312229"/>
          </a:xfrm>
          <a:prstGeom prst="rect">
            <a:avLst/>
          </a:prstGeom>
        </p:spPr>
      </p:pic>
      <p:pic>
        <p:nvPicPr>
          <p:cNvPr id="2050" name="Picture 2" descr="http://linkedbuildingdata.net/ldac2018/images/ed-parsons_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3473" y="4458056"/>
            <a:ext cx="21431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linkedbuildingdata.net/ldac2018/images/square_tom_pic_bw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0978" y="4467581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43473" y="3918857"/>
            <a:ext cx="492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Keynotes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/>
              <a:t>WHAT IS OUR 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 lnSpcReduction="10000"/>
          </a:bodyPr>
          <a:lstStyle/>
          <a:p>
            <a:pPr>
              <a:buChar char="-"/>
            </a:pPr>
            <a:r>
              <a:rPr lang="en-US" dirty="0"/>
              <a:t>Bring together experts in the area of Building Information Modeling (BIM) and Web of Data technologies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existing and future use cases and requirements for </a:t>
            </a:r>
            <a:r>
              <a:rPr lang="en-US" b="1" dirty="0"/>
              <a:t>Linked Data based applications across the life cycle of buildings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</a:t>
            </a:r>
            <a:r>
              <a:rPr lang="en-US" b="1" dirty="0"/>
              <a:t>best practices for publishing building data on the Web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 </a:t>
            </a:r>
            <a:r>
              <a:rPr lang="en-US" b="1" dirty="0"/>
              <a:t>ontology models </a:t>
            </a:r>
            <a:r>
              <a:rPr lang="en-US" dirty="0"/>
              <a:t>to describe:</a:t>
            </a:r>
          </a:p>
          <a:p>
            <a:pPr lvl="1"/>
            <a:r>
              <a:rPr lang="en-US" dirty="0"/>
              <a:t>Buildings and building elements (topology, associate values to properties)</a:t>
            </a:r>
          </a:p>
          <a:p>
            <a:pPr lvl="1"/>
            <a:r>
              <a:rPr lang="en-US" dirty="0"/>
              <a:t>Products and product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how they can be used together </a:t>
            </a:r>
            <a:r>
              <a:rPr lang="en-US" b="1" dirty="0"/>
              <a:t>with other specifications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existing standards (IFC, </a:t>
            </a:r>
            <a:r>
              <a:rPr lang="en-US" dirty="0" err="1"/>
              <a:t>GeoSPARQL</a:t>
            </a:r>
            <a:r>
              <a:rPr lang="en-US" dirty="0"/>
              <a:t>, Semantic Sensor Network, ...)</a:t>
            </a:r>
          </a:p>
          <a:p>
            <a:pPr lvl="1"/>
            <a:r>
              <a:rPr lang="en-US" dirty="0"/>
              <a:t>separate initiatives (schema.org, Haystack, BRICK, ...)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58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/>
              <a:t>WHAT IS NOT OUR 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dirty="0"/>
              <a:t>Out of scope:</a:t>
            </a:r>
          </a:p>
          <a:p>
            <a:pPr lvl="1">
              <a:buChar char="-"/>
            </a:pPr>
            <a:r>
              <a:rPr lang="en-US" sz="2800" dirty="0"/>
              <a:t>description of the geometry</a:t>
            </a:r>
          </a:p>
          <a:p>
            <a:pPr lvl="1">
              <a:buChar char="-"/>
            </a:pPr>
            <a:r>
              <a:rPr lang="en-US" sz="2800" dirty="0"/>
              <a:t>description of the geospatial data</a:t>
            </a:r>
          </a:p>
          <a:p>
            <a:pPr lvl="1">
              <a:buChar char="-"/>
            </a:pPr>
            <a:r>
              <a:rPr lang="en-US" sz="2800" dirty="0"/>
              <a:t>infrastructures (bridges, roads, tunnels, rail, …)</a:t>
            </a:r>
          </a:p>
          <a:p>
            <a:pPr>
              <a:buChar char="-"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78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WHAT WE PRODUCE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011" y="1533644"/>
            <a:ext cx="6119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actually do work ;)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796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93E3A3-FD85-4238-AC3A-4641F21A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3" y="535419"/>
            <a:ext cx="10152562" cy="590694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15</a:t>
            </a:fld>
            <a:endParaRPr lang="fr-FR"/>
          </a:p>
        </p:txBody>
      </p:sp>
      <p:sp>
        <p:nvSpPr>
          <p:cNvPr id="6" name="Google Shape;160;p28"/>
          <p:cNvSpPr txBox="1">
            <a:spLocks/>
          </p:cNvSpPr>
          <p:nvPr/>
        </p:nvSpPr>
        <p:spPr>
          <a:xfrm>
            <a:off x="5596200" y="5047312"/>
            <a:ext cx="4985400" cy="162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Comprehensive use case gathering is conducted across the LBD community, and also wider research and industrial communities (as part of the h2020 SWIMing project)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Used to identify deliverables and their scope in the charter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Currently </a:t>
            </a:r>
            <a:r>
              <a:rPr lang="en-US" sz="1400" b="1">
                <a:solidFill>
                  <a:srgbClr val="0000FF"/>
                </a:solidFill>
              </a:rPr>
              <a:t>54 use cases, 7 requirements</a:t>
            </a: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8AFD5-F9C6-45EA-8DB2-82DB641B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919" y="3090596"/>
            <a:ext cx="3425596" cy="2059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880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B3DA38-6F37-4F39-89DC-D8A24E51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3" y="535419"/>
            <a:ext cx="10152562" cy="590694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16</a:t>
            </a:fld>
            <a:endParaRPr lang="fr-FR"/>
          </a:p>
        </p:txBody>
      </p:sp>
      <p:sp>
        <p:nvSpPr>
          <p:cNvPr id="6" name="Google Shape;160;p28"/>
          <p:cNvSpPr txBox="1">
            <a:spLocks/>
          </p:cNvSpPr>
          <p:nvPr/>
        </p:nvSpPr>
        <p:spPr>
          <a:xfrm>
            <a:off x="5596200" y="5047312"/>
            <a:ext cx="4985400" cy="162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Comprehensive use case gathering is conducted across the LBD community, and also wider research and industrial communities (as part of the h2020 SWIMing project)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Used to identify deliverables and their scope in the charter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Currently </a:t>
            </a:r>
            <a:r>
              <a:rPr lang="en-US" sz="1400" b="1">
                <a:solidFill>
                  <a:srgbClr val="0000FF"/>
                </a:solidFill>
              </a:rPr>
              <a:t>54 use cases, 7 requirements</a:t>
            </a:r>
            <a:endParaRPr lang="en-US" sz="1400"/>
          </a:p>
        </p:txBody>
      </p:sp>
      <p:sp>
        <p:nvSpPr>
          <p:cNvPr id="7" name="Google Shape;167;p29"/>
          <p:cNvSpPr txBox="1"/>
          <p:nvPr/>
        </p:nvSpPr>
        <p:spPr>
          <a:xfrm>
            <a:off x="996300" y="1825625"/>
            <a:ext cx="7092600" cy="79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overview of the structure of the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(at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https://w3c-lbd-cg.github.io/lbd/UseCasesAndRequirements/</a:t>
            </a:r>
            <a:r>
              <a:rPr lang="da"/>
              <a:t> 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551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da" dirty="0"/>
              <a:t>Use cases in practice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 marL="0" lvl="0" indent="0">
              <a:spcBef>
                <a:spcPts val="800"/>
              </a:spcBef>
              <a:buNone/>
            </a:pPr>
            <a:r>
              <a:rPr lang="en-US" dirty="0"/>
              <a:t>Further to these use cases, we strongly support and encourage active practitioners to perform reference implementations and active tests.</a:t>
            </a:r>
          </a:p>
          <a:p>
            <a:pPr marL="0" lvl="0" indent="0">
              <a:spcBef>
                <a:spcPts val="800"/>
              </a:spcBef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17</a:t>
            </a:fld>
            <a:endParaRPr lang="fr-FR"/>
          </a:p>
        </p:txBody>
      </p:sp>
      <p:pic>
        <p:nvPicPr>
          <p:cNvPr id="5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92" y="5546496"/>
            <a:ext cx="2436025" cy="8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5;p3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125" y="4750696"/>
            <a:ext cx="1038500" cy="1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6;p3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470" y="3346646"/>
            <a:ext cx="2436024" cy="6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3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212" y="3918440"/>
            <a:ext cx="13564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8;p3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7575" y="5178421"/>
            <a:ext cx="2203725" cy="4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9;p30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900" y="3346646"/>
            <a:ext cx="1109125" cy="11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0;p30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4455596"/>
            <a:ext cx="2360272" cy="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1;p30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980" y="4142270"/>
            <a:ext cx="1514362" cy="72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99" y="6044258"/>
            <a:ext cx="1723501" cy="578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C98AC-A43E-4627-8C13-DCCE5A0A9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9342" y="3060129"/>
            <a:ext cx="2086780" cy="3772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CBBEC-0CDF-40E5-8155-9E528BE82A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768" y="3763169"/>
            <a:ext cx="1190625" cy="476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60" y="5507270"/>
            <a:ext cx="1925120" cy="4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86;p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900" y="-1"/>
            <a:ext cx="3654270" cy="68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9493008" cy="1325563"/>
          </a:xfrm>
        </p:spPr>
        <p:txBody>
          <a:bodyPr/>
          <a:lstStyle/>
          <a:p>
            <a:pPr algn="l"/>
            <a:r>
              <a:rPr lang="da" dirty="0"/>
              <a:t>Key ontologies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Project Ontology</a:t>
            </a:r>
          </a:p>
          <a:p>
            <a:pPr>
              <a:spcBef>
                <a:spcPts val="800"/>
              </a:spcBef>
            </a:pPr>
            <a:r>
              <a:rPr lang="en-US" dirty="0"/>
              <a:t>Building Topology Ontology (BOT)</a:t>
            </a:r>
          </a:p>
          <a:p>
            <a:pPr>
              <a:spcBef>
                <a:spcPts val="800"/>
              </a:spcBef>
            </a:pPr>
            <a:r>
              <a:rPr lang="en-US" dirty="0"/>
              <a:t>Product Ontology (PRODUCT)</a:t>
            </a:r>
          </a:p>
          <a:p>
            <a:pPr>
              <a:spcBef>
                <a:spcPts val="800"/>
              </a:spcBef>
            </a:pPr>
            <a:r>
              <a:rPr lang="en-US" dirty="0"/>
              <a:t>Properties Ontology (PROPS)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Geometry Ontology (GEOM)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Ontology for Property Management (OPM)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8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19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topology</a:t>
            </a:r>
            <a:r>
              <a:rPr lang="nl-BE" dirty="0"/>
              <a:t> </a:t>
            </a:r>
            <a:r>
              <a:rPr lang="nl-BE" dirty="0" err="1"/>
              <a:t>ontology</a:t>
            </a:r>
            <a:endParaRPr lang="nl-BE" dirty="0"/>
          </a:p>
        </p:txBody>
      </p:sp>
      <p:pic>
        <p:nvPicPr>
          <p:cNvPr id="5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9000" y="1936925"/>
            <a:ext cx="7882000" cy="4482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07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</a:t>
            </a:fld>
            <a:endParaRPr lang="fr-FR"/>
          </a:p>
        </p:txBody>
      </p:sp>
      <p:sp>
        <p:nvSpPr>
          <p:cNvPr id="7" name="Google Shape;86;p1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0928435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da" dirty="0"/>
              <a:t>Building Information Modelling (BIM)</a:t>
            </a:r>
            <a:endParaRPr dirty="0"/>
          </a:p>
        </p:txBody>
      </p:sp>
      <p:pic>
        <p:nvPicPr>
          <p:cNvPr id="8" name="Google Shape;74;p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90700"/>
            <a:ext cx="10995801" cy="5067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66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20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topology</a:t>
            </a:r>
            <a:r>
              <a:rPr lang="nl-BE" dirty="0"/>
              <a:t> </a:t>
            </a:r>
            <a:r>
              <a:rPr lang="nl-BE" dirty="0" err="1"/>
              <a:t>ontology</a:t>
            </a:r>
            <a:endParaRPr lang="nl-BE" dirty="0"/>
          </a:p>
        </p:txBody>
      </p:sp>
      <p:pic>
        <p:nvPicPr>
          <p:cNvPr id="5" name="Google Shape;20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8813" y="1646234"/>
            <a:ext cx="9458074" cy="4932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09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21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BUILDING TOPOLOGY ONTOLOGY</a:t>
            </a:r>
            <a:endParaRPr lang="nl-BE" dirty="0"/>
          </a:p>
        </p:txBody>
      </p:sp>
      <p:pic>
        <p:nvPicPr>
          <p:cNvPr id="5" name="Google Shape;217;p3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675" y="2120635"/>
            <a:ext cx="7866025" cy="473736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1290675" y="1646234"/>
            <a:ext cx="881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overview of the structure of the document (at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https://w3c-lbd-cg.github.io/bot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96322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 (5 </a:t>
            </a:r>
            <a:r>
              <a:rPr lang="fr-FR" dirty="0" err="1"/>
              <a:t>mins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92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WHAT WE PRODUCE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011" y="1533644"/>
            <a:ext cx="6119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actually do work ;)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15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E" dirty="0"/>
              <a:t>FEATURE OF INTEREST – Property - value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892" y="2971800"/>
            <a:ext cx="10515600" cy="2138362"/>
          </a:xfrm>
        </p:spPr>
        <p:txBody>
          <a:bodyPr numCol="2" anchor="ctr" anchorCtr="0">
            <a:normAutofit/>
          </a:bodyPr>
          <a:lstStyle/>
          <a:p>
            <a:pPr marL="0" lvl="0" indent="0">
              <a:spcBef>
                <a:spcPts val="800"/>
              </a:spcBef>
              <a:buNone/>
            </a:pPr>
            <a:r>
              <a:rPr lang="en-US" dirty="0"/>
              <a:t>W3C standards and initiatives</a:t>
            </a:r>
          </a:p>
          <a:p>
            <a:pPr marL="457200" lvl="0" indent="-361950">
              <a:spcBef>
                <a:spcPts val="800"/>
              </a:spcBef>
              <a:buSzPts val="2100"/>
            </a:pPr>
            <a:r>
              <a:rPr lang="en-US" dirty="0"/>
              <a:t>SOSA/SSN</a:t>
            </a:r>
          </a:p>
          <a:p>
            <a:pPr marL="457200" lvl="0" indent="-361950">
              <a:spcBef>
                <a:spcPts val="0"/>
              </a:spcBef>
              <a:buSzPts val="2100"/>
            </a:pPr>
            <a:r>
              <a:rPr lang="en-US" dirty="0" err="1"/>
              <a:t>WoT</a:t>
            </a:r>
            <a:r>
              <a:rPr lang="en-US" dirty="0"/>
              <a:t> TD</a:t>
            </a:r>
          </a:p>
          <a:p>
            <a:pPr marL="457200" lvl="0" indent="-361950">
              <a:spcBef>
                <a:spcPts val="0"/>
              </a:spcBef>
              <a:buSzPts val="2100"/>
            </a:pPr>
            <a:r>
              <a:rPr lang="en-US" dirty="0"/>
              <a:t>Automotive WG </a:t>
            </a:r>
          </a:p>
          <a:p>
            <a:pPr marL="457200" lvl="0" indent="-361950">
              <a:spcBef>
                <a:spcPts val="0"/>
              </a:spcBef>
              <a:buSzPts val="2100"/>
            </a:pPr>
            <a:endParaRPr lang="en-US" dirty="0"/>
          </a:p>
          <a:p>
            <a:pPr marL="0" lvl="0" indent="0">
              <a:spcBef>
                <a:spcPts val="800"/>
              </a:spcBef>
              <a:buNone/>
            </a:pP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standards</a:t>
            </a:r>
            <a:endParaRPr lang="nl-BE" dirty="0"/>
          </a:p>
          <a:p>
            <a:pPr marL="457200" lvl="0" indent="-361950">
              <a:spcBef>
                <a:spcPts val="800"/>
              </a:spcBef>
              <a:buSzPts val="2100"/>
            </a:pPr>
            <a:r>
              <a:rPr lang="nl-BE" dirty="0"/>
              <a:t>ETSI SAREF</a:t>
            </a:r>
          </a:p>
          <a:p>
            <a:pPr marL="457200" lvl="0" indent="-361950">
              <a:spcBef>
                <a:spcPts val="0"/>
              </a:spcBef>
              <a:buSzPts val="2100"/>
            </a:pPr>
            <a:r>
              <a:rPr lang="nl-BE" dirty="0"/>
              <a:t>schema.org</a:t>
            </a:r>
          </a:p>
          <a:p>
            <a:pPr marL="457200" lvl="0" indent="-361950">
              <a:spcBef>
                <a:spcPts val="0"/>
              </a:spcBef>
              <a:buSzPts val="2100"/>
            </a:pPr>
            <a:r>
              <a:rPr lang="nl-BE" dirty="0"/>
              <a:t>BSDD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47892" y="1825625"/>
            <a:ext cx="10515600" cy="1146175"/>
          </a:xfrm>
          <a:prstGeom prst="rect">
            <a:avLst/>
          </a:prstGeom>
        </p:spPr>
        <p:txBody>
          <a:bodyPr vert="horz" lIns="91440" tIns="45720" rIns="91440" bIns="45720" numCol="1" rtlCol="0" anchor="ctr" anchorCtr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dirty="0"/>
              <a:t>Not only the Building domain describes </a:t>
            </a:r>
            <a:r>
              <a:rPr lang="en-US" dirty="0" err="1"/>
              <a:t>FoI</a:t>
            </a:r>
            <a:r>
              <a:rPr lang="en-US" dirty="0"/>
              <a:t> - Property - Value</a:t>
            </a:r>
          </a:p>
        </p:txBody>
      </p:sp>
      <p:cxnSp>
        <p:nvCxnSpPr>
          <p:cNvPr id="7" name="Google Shape;233;p38"/>
          <p:cNvCxnSpPr/>
          <p:nvPr/>
        </p:nvCxnSpPr>
        <p:spPr>
          <a:xfrm rot="10800000">
            <a:off x="3516500" y="4880250"/>
            <a:ext cx="637500" cy="8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34;p38"/>
          <p:cNvSpPr txBox="1"/>
          <p:nvPr/>
        </p:nvSpPr>
        <p:spPr>
          <a:xfrm>
            <a:off x="2873300" y="5632574"/>
            <a:ext cx="3654500" cy="9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600" dirty="0"/>
              <a:t>relevant also outside the building domain</a:t>
            </a:r>
            <a:endParaRPr sz="2600" dirty="0"/>
          </a:p>
        </p:txBody>
      </p:sp>
      <p:cxnSp>
        <p:nvCxnSpPr>
          <p:cNvPr id="9" name="Google Shape;235;p38"/>
          <p:cNvCxnSpPr/>
          <p:nvPr/>
        </p:nvCxnSpPr>
        <p:spPr>
          <a:xfrm rot="10800000">
            <a:off x="7605900" y="4880250"/>
            <a:ext cx="637500" cy="8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36;p38"/>
          <p:cNvSpPr txBox="1"/>
          <p:nvPr/>
        </p:nvSpPr>
        <p:spPr>
          <a:xfrm>
            <a:off x="6962700" y="5632575"/>
            <a:ext cx="26004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600" dirty="0"/>
              <a:t>not always RDF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73546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FEATURE OF INTEREST – </a:t>
            </a:r>
            <a:r>
              <a:rPr lang="fr-FR" dirty="0" err="1"/>
              <a:t>Property</a:t>
            </a:r>
            <a:r>
              <a:rPr lang="fr-FR" dirty="0"/>
              <a:t> - value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25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1" name="Google Shape;242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92" y="1646234"/>
            <a:ext cx="9366008" cy="4981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99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/>
          </a:bodyPr>
          <a:lstStyle/>
          <a:p>
            <a:r>
              <a:rPr lang="da" dirty="0"/>
              <a:t>CDT: Custom Datatypes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11" y="1808996"/>
            <a:ext cx="7212252" cy="509818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37729" y="5856437"/>
            <a:ext cx="181973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"4.31 bar"^^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46275" y="6485459"/>
            <a:ext cx="2431706" cy="380480"/>
          </a:xfrm>
          <a:prstGeom prst="roundRect">
            <a:avLst>
              <a:gd name="adj" fmla="val 13971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19532" tIns="101696" rIns="19532" bIns="-67797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1953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Figure 1. </a:t>
            </a:r>
            <a:r>
              <a:rPr lang="fr-FR" altLang="fr-FR" sz="769" i="1" dirty="0" err="1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Two</a:t>
            </a:r>
            <a:r>
              <a:rPr lang="fr-FR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US" altLang="fr-FR" sz="769" i="1" dirty="0" err="1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en-US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 adopters sitting at a table</a:t>
            </a:r>
            <a:endParaRPr lang="fr-FR" altLang="fr-FR" sz="769" i="1" dirty="0">
              <a:solidFill>
                <a:schemeClr val="accent5"/>
              </a:solidFill>
              <a:latin typeface="+mj-lt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11" name="Connecteur droit 10"/>
          <p:cNvCxnSpPr>
            <a:stCxn id="9" idx="1"/>
          </p:cNvCxnSpPr>
          <p:nvPr/>
        </p:nvCxnSpPr>
        <p:spPr>
          <a:xfrm flipH="1" flipV="1">
            <a:off x="7219477" y="5860035"/>
            <a:ext cx="318252" cy="11058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497617" y="3520732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"102 m2"^^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13" name="Connecteur droit 12"/>
          <p:cNvCxnSpPr>
            <a:stCxn id="27" idx="1"/>
          </p:cNvCxnSpPr>
          <p:nvPr/>
        </p:nvCxnSpPr>
        <p:spPr>
          <a:xfrm flipH="1">
            <a:off x="7290849" y="4664543"/>
            <a:ext cx="758359" cy="144036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15" idx="1"/>
          </p:cNvCxnSpPr>
          <p:nvPr/>
        </p:nvCxnSpPr>
        <p:spPr>
          <a:xfrm flipH="1">
            <a:off x="6056938" y="5139434"/>
            <a:ext cx="1068921" cy="720600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125859" y="5025253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"0.7 L"^^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sp>
        <p:nvSpPr>
          <p:cNvPr id="16" name="ZoneTexte 15"/>
          <p:cNvSpPr txBox="1"/>
          <p:nvPr/>
        </p:nvSpPr>
        <p:spPr>
          <a:xfrm>
            <a:off x="8197294" y="2546820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"450 lm"^^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17" name="Connecteur droit 16"/>
          <p:cNvCxnSpPr>
            <a:stCxn id="16" idx="0"/>
          </p:cNvCxnSpPr>
          <p:nvPr/>
        </p:nvCxnSpPr>
        <p:spPr>
          <a:xfrm flipV="1">
            <a:off x="9025406" y="2188049"/>
            <a:ext cx="337207" cy="358771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8067269" y="3091054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"276 W"^^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19" name="Connecteur droit 18"/>
          <p:cNvCxnSpPr>
            <a:stCxn id="18" idx="1"/>
          </p:cNvCxnSpPr>
          <p:nvPr/>
        </p:nvCxnSpPr>
        <p:spPr>
          <a:xfrm flipH="1" flipV="1">
            <a:off x="7713139" y="2642746"/>
            <a:ext cx="354130" cy="562489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2065478" y="2764808"/>
            <a:ext cx="2064989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"27.1 ug.m-3"^^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065478" y="2117496"/>
            <a:ext cx="181973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"20.7 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Cel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065478" y="2450174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“68.4 %"^^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23" name="Connecteur droit 22"/>
          <p:cNvCxnSpPr>
            <a:stCxn id="25" idx="0"/>
          </p:cNvCxnSpPr>
          <p:nvPr/>
        </p:nvCxnSpPr>
        <p:spPr>
          <a:xfrm flipV="1">
            <a:off x="3501717" y="4080667"/>
            <a:ext cx="1177572" cy="394856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65478" y="3097486"/>
            <a:ext cx="190148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"142 [ppm]"^^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358817" y="4475523"/>
            <a:ext cx="228580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"0.27 W/(m2.K)"^^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26" name="Connecteur droit 25"/>
          <p:cNvCxnSpPr>
            <a:stCxn id="29" idx="3"/>
          </p:cNvCxnSpPr>
          <p:nvPr/>
        </p:nvCxnSpPr>
        <p:spPr>
          <a:xfrm>
            <a:off x="5000543" y="5443800"/>
            <a:ext cx="761585" cy="197299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8049208" y="4550362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"33 </a:t>
            </a:r>
            <a:r>
              <a:rPr lang="en-US" sz="1050" dirty="0" err="1"/>
              <a:t>cL</a:t>
            </a:r>
            <a:r>
              <a:rPr lang="en-US" sz="1050" dirty="0"/>
              <a:t>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28" name="Connecteur droit 27"/>
          <p:cNvCxnSpPr>
            <a:stCxn id="12" idx="1"/>
          </p:cNvCxnSpPr>
          <p:nvPr/>
        </p:nvCxnSpPr>
        <p:spPr>
          <a:xfrm flipH="1">
            <a:off x="7219477" y="3634913"/>
            <a:ext cx="278140" cy="198464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007693" y="5168037"/>
            <a:ext cx="1992850" cy="55152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3066" bIns="33066" rtlCol="0" anchor="ctr" anchorCtr="1">
            <a:spAutoFit/>
          </a:bodyPr>
          <a:lstStyle/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[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mi_i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]/h"^^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m.s-1"^^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km/h"^^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065478" y="3431681"/>
            <a:ext cx="2223687" cy="405332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"1013.25 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hPa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"1.01325e5 Pa"^^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18138" y="6549956"/>
            <a:ext cx="7340920" cy="4078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953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@</a:t>
            </a:r>
            <a:r>
              <a:rPr lang="fr-FR" altLang="fr-FR" sz="1025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prefix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fr-FR" altLang="fr-FR" sz="1025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: &lt;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  <a:hlinkClick r:id="rId4"/>
              </a:rPr>
              <a:t>http://w3id.org/lindt/custom_datatypes</a:t>
            </a:r>
            <a:r>
              <a:rPr lang="fr-FR" altLang="fr-FR" sz="1025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  <a:hlinkClick r:id="rId4"/>
              </a:rPr>
              <a:t>#</a:t>
            </a:r>
            <a:r>
              <a:rPr lang="fr-FR" altLang="fr-FR" sz="1025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&gt;. 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/>
            </a:r>
            <a:b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endParaRPr lang="fr-FR" altLang="fr-FR" sz="1025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06226" y="4020049"/>
            <a:ext cx="1492716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“52 a"^^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33" name="Connecteur droit 32"/>
          <p:cNvCxnSpPr>
            <a:stCxn id="32" idx="1"/>
          </p:cNvCxnSpPr>
          <p:nvPr/>
        </p:nvCxnSpPr>
        <p:spPr>
          <a:xfrm flipH="1">
            <a:off x="6940120" y="4134230"/>
            <a:ext cx="566106" cy="55793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0174" y="1334821"/>
            <a:ext cx="1034390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 err="1"/>
              <a:t>cdt:ucum</a:t>
            </a:r>
            <a:r>
              <a:rPr lang="en-US" dirty="0"/>
              <a:t> is not a product of the group, no discussions to endorse it, but useful</a:t>
            </a:r>
          </a:p>
          <a:p>
            <a:pPr lvl="0"/>
            <a:r>
              <a:rPr lang="en-US" dirty="0"/>
              <a:t> (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https://w3id.org/lindt/custom_datatypes#ucum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18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FEATURE OF INTEREST – </a:t>
            </a:r>
            <a:r>
              <a:rPr lang="fr-FR" dirty="0" err="1"/>
              <a:t>Property</a:t>
            </a:r>
            <a:r>
              <a:rPr lang="fr-FR" dirty="0"/>
              <a:t> - value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27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2" y="1825624"/>
            <a:ext cx="9987743" cy="4778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7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FEATURE OF INTEREST – </a:t>
            </a:r>
            <a:r>
              <a:rPr lang="fr-FR" dirty="0" err="1"/>
              <a:t>Property</a:t>
            </a:r>
            <a:r>
              <a:rPr lang="fr-FR" dirty="0"/>
              <a:t> - value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28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3025"/>
            <a:ext cx="9817100" cy="5197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16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FEATURE OF INTEREST – </a:t>
            </a:r>
            <a:r>
              <a:rPr lang="fr-FR" dirty="0" err="1"/>
              <a:t>Property</a:t>
            </a:r>
            <a:r>
              <a:rPr lang="fr-FR" dirty="0"/>
              <a:t> - value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29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:</a:t>
            </a:r>
          </a:p>
          <a:p>
            <a:pPr lvl="1"/>
            <a:r>
              <a:rPr lang="nl-BE" sz="2800" dirty="0" err="1"/>
              <a:t>Equivalences</a:t>
            </a:r>
            <a:r>
              <a:rPr lang="nl-BE" sz="2800" dirty="0"/>
              <a:t>?</a:t>
            </a:r>
          </a:p>
          <a:p>
            <a:pPr lvl="1"/>
            <a:r>
              <a:rPr lang="nl-BE" sz="2800" dirty="0" err="1"/>
              <a:t>Inference</a:t>
            </a:r>
            <a:r>
              <a:rPr lang="nl-BE" sz="2800" dirty="0"/>
              <a:t> / </a:t>
            </a:r>
            <a:r>
              <a:rPr lang="nl-BE" sz="2800" dirty="0" err="1"/>
              <a:t>entailment</a:t>
            </a:r>
            <a:r>
              <a:rPr lang="nl-BE" sz="2800" dirty="0"/>
              <a:t> regime? </a:t>
            </a:r>
          </a:p>
          <a:p>
            <a:pPr lvl="1"/>
            <a:r>
              <a:rPr lang="nl-BE" sz="2800" dirty="0"/>
              <a:t>Support in RDFS / OWL 2 </a:t>
            </a:r>
            <a:r>
              <a:rPr lang="nl-BE" sz="2800" dirty="0" err="1"/>
              <a:t>profiles</a:t>
            </a:r>
            <a:r>
              <a:rPr lang="nl-BE" sz="2800" dirty="0"/>
              <a:t>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53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3</a:t>
            </a:fld>
            <a:endParaRPr lang="fr-FR"/>
          </a:p>
        </p:txBody>
      </p:sp>
      <p:sp>
        <p:nvSpPr>
          <p:cNvPr id="7" name="Google Shape;86;p1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0928435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da" dirty="0"/>
              <a:t>Building Life Cycle</a:t>
            </a:r>
            <a:endParaRPr dirty="0"/>
          </a:p>
        </p:txBody>
      </p:sp>
      <p:pic>
        <p:nvPicPr>
          <p:cNvPr id="5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01" y="1720033"/>
            <a:ext cx="5921703" cy="4790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7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PRODUCTS &amp; PROPERTY EVALUATION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30</a:t>
            </a:fld>
            <a:endParaRPr lang="fr-FR"/>
          </a:p>
        </p:txBody>
      </p:sp>
      <p:sp>
        <p:nvSpPr>
          <p:cNvPr id="5" name="Google Shape;273;p44"/>
          <p:cNvSpPr txBox="1">
            <a:spLocks/>
          </p:cNvSpPr>
          <p:nvPr/>
        </p:nvSpPr>
        <p:spPr>
          <a:xfrm>
            <a:off x="311700" y="1939874"/>
            <a:ext cx="4768300" cy="4219625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1950">
              <a:spcBef>
                <a:spcPts val="800"/>
              </a:spcBef>
              <a:buSzPts val="2100"/>
            </a:pPr>
            <a:r>
              <a:rPr lang="en-US" dirty="0"/>
              <a:t>Individual products * </a:t>
            </a:r>
            <a:br>
              <a:rPr lang="en-US" dirty="0"/>
            </a:br>
            <a:r>
              <a:rPr lang="en-US" dirty="0"/>
              <a:t> (with serial number)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Generic Product *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Manufacturer Products *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Product category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Product placeholder</a:t>
            </a:r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dirty="0"/>
              <a:t>* also in schema.org</a:t>
            </a:r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7" name="Google Shape;274;p44"/>
          <p:cNvSpPr txBox="1">
            <a:spLocks/>
          </p:cNvSpPr>
          <p:nvPr/>
        </p:nvSpPr>
        <p:spPr>
          <a:xfrm>
            <a:off x="6290400" y="1909220"/>
            <a:ext cx="4377600" cy="4351616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1950">
              <a:spcBef>
                <a:spcPts val="800"/>
              </a:spcBef>
              <a:buSzPts val="2100"/>
            </a:pPr>
            <a:r>
              <a:rPr lang="en-US" dirty="0"/>
              <a:t>Observation *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Actuation *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Measured Value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Desired Value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Computed Value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Rated Operating Value</a:t>
            </a:r>
          </a:p>
          <a:p>
            <a:pPr marL="457200" indent="-361950">
              <a:spcBef>
                <a:spcPts val="0"/>
              </a:spcBef>
              <a:buSzPts val="2100"/>
            </a:pPr>
            <a:r>
              <a:rPr lang="en-US" dirty="0"/>
              <a:t>…</a:t>
            </a:r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dirty="0"/>
              <a:t>* also in W3C SOSA/SSN</a:t>
            </a:r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4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PRODUCTS &amp; PROPERTY EVALUATION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31</a:t>
            </a:fld>
            <a:endParaRPr lang="fr-FR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47892" y="1825625"/>
            <a:ext cx="10515600" cy="4351338"/>
          </a:xfrm>
        </p:spPr>
        <p:txBody>
          <a:bodyPr/>
          <a:lstStyle/>
          <a:p>
            <a:pPr marL="0" lvl="0" indent="0">
              <a:spcBef>
                <a:spcPts val="800"/>
              </a:spcBef>
              <a:buNone/>
            </a:pPr>
            <a:r>
              <a:rPr lang="en-US" dirty="0"/>
              <a:t>Reasoning with Products and their properties:</a:t>
            </a:r>
          </a:p>
          <a:p>
            <a:pPr marL="457200" lvl="0" indent="-361950">
              <a:spcBef>
                <a:spcPts val="800"/>
              </a:spcBef>
              <a:buSzPts val="2100"/>
            </a:pPr>
            <a:r>
              <a:rPr lang="en-US" dirty="0"/>
              <a:t>Some use cases require the value of a property of a generic product can be inherited / overridden by a specific product</a:t>
            </a:r>
          </a:p>
          <a:p>
            <a:pPr marL="0" lvl="0" indent="0">
              <a:spcBef>
                <a:spcPts val="800"/>
              </a:spcBef>
              <a:buNone/>
            </a:pPr>
            <a:endParaRPr lang="en-US" dirty="0"/>
          </a:p>
          <a:p>
            <a:pPr marL="0" lvl="0" indent="0">
              <a:spcBef>
                <a:spcPts val="800"/>
              </a:spcBef>
              <a:buNone/>
            </a:pPr>
            <a:r>
              <a:rPr lang="en-US" dirty="0"/>
              <a:t>Validating Products and their properties:</a:t>
            </a:r>
          </a:p>
          <a:p>
            <a:pPr marL="457200" lvl="0" indent="-361950">
              <a:spcBef>
                <a:spcPts val="800"/>
              </a:spcBef>
              <a:buSzPts val="2100"/>
            </a:pPr>
            <a:r>
              <a:rPr lang="en-US" dirty="0"/>
              <a:t>Some use cases require to be able to check conformance of products with respect to requirements</a:t>
            </a:r>
          </a:p>
          <a:p>
            <a:pPr marL="0" lvl="0" indent="0">
              <a:spcBef>
                <a:spcPts val="800"/>
              </a:spcBef>
              <a:buNone/>
            </a:pPr>
            <a:endParaRPr lang="en-US" dirty="0"/>
          </a:p>
          <a:p>
            <a:pPr marL="0" lvl="0" indent="0">
              <a:spcBef>
                <a:spcPts val="800"/>
              </a:spcBef>
              <a:buClr>
                <a:srgbClr val="000000"/>
              </a:buClr>
              <a:buSzPts val="11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200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FoI</a:t>
            </a:r>
            <a:r>
              <a:rPr lang="fr-FR" dirty="0"/>
              <a:t> – </a:t>
            </a:r>
            <a:r>
              <a:rPr lang="fr-FR" dirty="0" err="1"/>
              <a:t>product</a:t>
            </a:r>
            <a:r>
              <a:rPr lang="fr-FR" dirty="0"/>
              <a:t> – </a:t>
            </a:r>
            <a:r>
              <a:rPr lang="fr-FR" dirty="0" err="1"/>
              <a:t>props</a:t>
            </a:r>
            <a:r>
              <a:rPr lang="fr-FR" dirty="0"/>
              <a:t>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32</a:t>
            </a:fld>
            <a:endParaRPr lang="fr-FR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47892" y="1825625"/>
            <a:ext cx="10515600" cy="4351338"/>
          </a:xfrm>
        </p:spPr>
        <p:txBody>
          <a:bodyPr/>
          <a:lstStyle/>
          <a:p>
            <a:pPr marL="0" lvl="0" indent="0">
              <a:spcBef>
                <a:spcPts val="800"/>
              </a:spcBef>
              <a:buNone/>
            </a:pPr>
            <a:endParaRPr lang="en-US" dirty="0"/>
          </a:p>
          <a:p>
            <a:pPr marL="0" lvl="0" indent="0">
              <a:spcBef>
                <a:spcPts val="800"/>
              </a:spcBef>
              <a:buClr>
                <a:srgbClr val="000000"/>
              </a:buClr>
              <a:buSzPts val="1100"/>
              <a:buNone/>
            </a:pPr>
            <a:endParaRPr lang="en-US" sz="1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00292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dirty="0"/>
              <a:t>Domain-independent</a:t>
            </a:r>
          </a:p>
          <a:p>
            <a:pPr>
              <a:spcBef>
                <a:spcPts val="800"/>
              </a:spcBef>
            </a:pPr>
            <a:r>
              <a:rPr lang="en-US" dirty="0"/>
              <a:t>Aimed to be a W3C Recommendation</a:t>
            </a:r>
          </a:p>
          <a:p>
            <a:pPr>
              <a:spcBef>
                <a:spcPts val="800"/>
              </a:spcBef>
            </a:pPr>
            <a:r>
              <a:rPr lang="en-US" dirty="0"/>
              <a:t>Supported by W3C Group Notes that show domain-specific example taxonomies (see next slides)</a:t>
            </a:r>
          </a:p>
          <a:p>
            <a:pPr>
              <a:spcBef>
                <a:spcPts val="800"/>
              </a:spcBef>
            </a:pPr>
            <a:r>
              <a:rPr lang="en-US" dirty="0"/>
              <a:t>All to be documented in the Building Data on the Web Best Practices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068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33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domain-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taxonomies</a:t>
            </a:r>
            <a:endParaRPr lang="nl-BE" dirty="0"/>
          </a:p>
        </p:txBody>
      </p:sp>
      <p:pic>
        <p:nvPicPr>
          <p:cNvPr id="5" name="Google Shape;288;p46"/>
          <p:cNvPicPr preferRelativeResize="0">
            <a:picLocks noGrp="1"/>
          </p:cNvPicPr>
          <p:nvPr>
            <p:ph idx="1"/>
          </p:nvPr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92" y="2971799"/>
            <a:ext cx="7445115" cy="35480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87;p4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208" y="2971799"/>
            <a:ext cx="2913774" cy="35480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4789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dirty="0"/>
              <a:t>We are the linked &lt;building&gt; data group</a:t>
            </a:r>
          </a:p>
          <a:p>
            <a:pPr>
              <a:spcBef>
                <a:spcPts val="800"/>
              </a:spcBef>
            </a:pPr>
            <a:r>
              <a:rPr lang="en-US" dirty="0"/>
              <a:t>e.g. CCS, </a:t>
            </a:r>
            <a:r>
              <a:rPr lang="en-US" dirty="0" err="1"/>
              <a:t>SfB</a:t>
            </a:r>
            <a:r>
              <a:rPr lang="en-US" dirty="0"/>
              <a:t>, </a:t>
            </a:r>
            <a:r>
              <a:rPr lang="en-US" dirty="0" err="1"/>
              <a:t>BuildingElements</a:t>
            </a:r>
            <a:r>
              <a:rPr lang="en-US" dirty="0"/>
              <a:t> in IFC, …</a:t>
            </a:r>
          </a:p>
          <a:p>
            <a:pPr>
              <a:spcBef>
                <a:spcPts val="8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5000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34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OVERALL STRUCTURE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75" y="1646234"/>
            <a:ext cx="10384317" cy="51398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73823" y="4519246"/>
            <a:ext cx="0" cy="4044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26477" y="4923692"/>
            <a:ext cx="747347" cy="202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4300" y="4994031"/>
            <a:ext cx="712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solidFill>
                  <a:srgbClr val="FF0000"/>
                </a:solidFill>
              </a:rPr>
              <a:t>geo</a:t>
            </a:r>
            <a:endParaRPr lang="nl-BE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18" idx="1"/>
          </p:cNvCxnSpPr>
          <p:nvPr/>
        </p:nvCxnSpPr>
        <p:spPr>
          <a:xfrm flipH="1">
            <a:off x="6708532" y="1550414"/>
            <a:ext cx="574432" cy="218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535616" y="1769269"/>
            <a:ext cx="172916" cy="962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82963" y="1863726"/>
            <a:ext cx="1590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Schema.org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2964" y="1365748"/>
            <a:ext cx="15908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solidFill>
                  <a:srgbClr val="FF0000"/>
                </a:solidFill>
              </a:rPr>
              <a:t>GoodRelations</a:t>
            </a:r>
            <a:endParaRPr lang="nl-BE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6622074" y="2052304"/>
            <a:ext cx="660889" cy="271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58352" y="1772292"/>
            <a:ext cx="1590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solidFill>
                  <a:schemeClr val="accent6"/>
                </a:solidFill>
              </a:rPr>
              <a:t>inst:Wall_X</a:t>
            </a:r>
            <a:endParaRPr lang="nl-BE" dirty="0">
              <a:solidFill>
                <a:schemeClr val="accent6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229100" y="2141624"/>
            <a:ext cx="1055077" cy="58967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748950" y="2151344"/>
            <a:ext cx="563073" cy="57995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06024" y="2340350"/>
            <a:ext cx="108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00" dirty="0" err="1"/>
              <a:t>rdf:type</a:t>
            </a:r>
            <a:endParaRPr lang="nl-BE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4461773" y="2393683"/>
            <a:ext cx="108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00" dirty="0" err="1"/>
              <a:t>rdf:type</a:t>
            </a:r>
            <a:endParaRPr lang="nl-BE" sz="1000" dirty="0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3958271" y="3000680"/>
            <a:ext cx="0" cy="217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02182" y="3217905"/>
            <a:ext cx="712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solidFill>
                  <a:srgbClr val="FF0000"/>
                </a:solidFill>
              </a:rPr>
              <a:t>geom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8" grpId="0" animBg="1"/>
      <p:bldP spid="34" grpId="0"/>
      <p:bldP spid="35" grpId="0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35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taxonomy</a:t>
            </a:r>
            <a:r>
              <a:rPr lang="nl-BE" dirty="0"/>
              <a:t>: </a:t>
            </a:r>
            <a:r>
              <a:rPr lang="nl-BE" dirty="0" err="1"/>
              <a:t>IfcProduct</a:t>
            </a:r>
            <a:r>
              <a:rPr lang="nl-BE" dirty="0"/>
              <a:t> </a:t>
            </a:r>
            <a:r>
              <a:rPr lang="nl-BE" dirty="0" err="1"/>
              <a:t>ontology</a:t>
            </a:r>
            <a:endParaRPr lang="nl-BE" dirty="0"/>
          </a:p>
        </p:txBody>
      </p:sp>
      <p:pic>
        <p:nvPicPr>
          <p:cNvPr id="5" name="Google Shape;326;p4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012" y="1825625"/>
            <a:ext cx="2458687" cy="61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18" y="1825625"/>
            <a:ext cx="3536082" cy="7866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927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36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TAXONOMY: </a:t>
            </a:r>
            <a:r>
              <a:rPr lang="nl-BE" dirty="0" err="1"/>
              <a:t>ifcProps</a:t>
            </a:r>
            <a:r>
              <a:rPr lang="nl-BE" dirty="0"/>
              <a:t> </a:t>
            </a:r>
            <a:r>
              <a:rPr lang="nl-BE" dirty="0" err="1"/>
              <a:t>ontology</a:t>
            </a:r>
            <a:endParaRPr lang="nl-BE" dirty="0"/>
          </a:p>
        </p:txBody>
      </p:sp>
      <p:pic>
        <p:nvPicPr>
          <p:cNvPr id="5" name="Google Shape;33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892" y="1646234"/>
            <a:ext cx="10515600" cy="4987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479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37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" dirty="0"/>
              <a:t>Links between the IFCPROPS and IFCPRODUCT ontology</a:t>
            </a:r>
            <a:endParaRPr lang="nl-BE" dirty="0"/>
          </a:p>
        </p:txBody>
      </p:sp>
      <p:pic>
        <p:nvPicPr>
          <p:cNvPr id="5" name="Google Shape;339;p5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516" y="1825625"/>
            <a:ext cx="10340352" cy="4754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948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 (5 </a:t>
            </a:r>
            <a:r>
              <a:rPr lang="fr-FR" dirty="0" err="1"/>
              <a:t>mins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67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 err="1"/>
              <a:t>Alignments</a:t>
            </a:r>
            <a:r>
              <a:rPr lang="fr-FR" dirty="0"/>
              <a:t> and Links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1" y="1533644"/>
            <a:ext cx="740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dirty="0"/>
              <a:t>We don't use the close world assumption ;-)</a:t>
            </a:r>
          </a:p>
        </p:txBody>
      </p:sp>
    </p:spTree>
    <p:extLst>
      <p:ext uri="{BB962C8B-B14F-4D97-AF65-F5344CB8AC3E}">
        <p14:creationId xmlns:p14="http://schemas.microsoft.com/office/powerpoint/2010/main" val="48913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4</a:t>
            </a:fld>
            <a:endParaRPr lang="fr-FR"/>
          </a:p>
        </p:txBody>
      </p:sp>
      <p:sp>
        <p:nvSpPr>
          <p:cNvPr id="7" name="Google Shape;86;p1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0928435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da" dirty="0"/>
              <a:t>Building Life Cycle</a:t>
            </a:r>
            <a:endParaRPr dirty="0"/>
          </a:p>
        </p:txBody>
      </p:sp>
      <p:pic>
        <p:nvPicPr>
          <p:cNvPr id="11" name="Google Shape;87;p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47900"/>
            <a:ext cx="10928435" cy="3236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463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Espace réservé du contenu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073942"/>
              </p:ext>
            </p:extLst>
          </p:nvPr>
        </p:nvGraphicFramePr>
        <p:xfrm>
          <a:off x="247650" y="1825625"/>
          <a:ext cx="10515600" cy="472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424"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W3C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 err="1"/>
                        <a:t>buildingSmart</a:t>
                      </a:r>
                      <a:r>
                        <a:rPr lang="en-GB" noProof="0" dirty="0"/>
                        <a:t> 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OGC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ISO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548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3"/>
                        </a:rPr>
                        <a:t>SSN</a:t>
                      </a:r>
                      <a:r>
                        <a:rPr lang="en-GB" sz="1100" baseline="0" noProof="0" dirty="0">
                          <a:hlinkClick r:id="rId3"/>
                        </a:rPr>
                        <a:t> </a:t>
                      </a:r>
                      <a:r>
                        <a:rPr lang="en-GB" sz="1100" baseline="0" noProof="0" dirty="0"/>
                        <a:t>(Semantic Sensor Networks)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4"/>
                        </a:rPr>
                        <a:t>ifcOWL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5"/>
                        </a:rPr>
                        <a:t>GML </a:t>
                      </a:r>
                      <a:r>
                        <a:rPr lang="en-GB" sz="1100" noProof="0" dirty="0"/>
                        <a:t>(Geography</a:t>
                      </a:r>
                      <a:r>
                        <a:rPr lang="en-GB" sz="1100" baseline="0" noProof="0" dirty="0"/>
                        <a:t> </a:t>
                      </a:r>
                      <a:r>
                        <a:rPr lang="en-GB" sz="1100" baseline="0" noProof="0" dirty="0" err="1"/>
                        <a:t>Markup</a:t>
                      </a:r>
                      <a:r>
                        <a:rPr lang="en-GB" sz="1100" baseline="0" noProof="0" dirty="0"/>
                        <a:t> Language) -&gt; ISO 19136:2015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Data structures for electronic product catalogues for building services -- Part 1: Concepts, architecture and model</a:t>
                      </a:r>
                      <a:r>
                        <a:rPr lang="en-GB" sz="1100" baseline="0" noProof="0" dirty="0"/>
                        <a:t> </a:t>
                      </a:r>
                      <a:r>
                        <a:rPr lang="en-GB" sz="1100" noProof="0" dirty="0"/>
                        <a:t>(ISO 16757-1:2015)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 err="1">
                          <a:hlinkClick r:id="rId6"/>
                        </a:rPr>
                        <a:t>DogONT</a:t>
                      </a:r>
                      <a:r>
                        <a:rPr lang="en-GB" sz="1100" noProof="0" dirty="0">
                          <a:hlinkClick r:id="rId6"/>
                        </a:rPr>
                        <a:t> </a:t>
                      </a:r>
                      <a:r>
                        <a:rPr lang="en-GB" sz="1100" noProof="0" dirty="0"/>
                        <a:t>(Ontology</a:t>
                      </a:r>
                      <a:r>
                        <a:rPr lang="en-GB" sz="1100" baseline="0" noProof="0" dirty="0"/>
                        <a:t> </a:t>
                      </a:r>
                      <a:r>
                        <a:rPr lang="en-GB" sz="1100" noProof="0" dirty="0" err="1"/>
                        <a:t>Modeling</a:t>
                      </a:r>
                      <a:r>
                        <a:rPr lang="en-GB" sz="1100" noProof="0" dirty="0"/>
                        <a:t> for</a:t>
                      </a:r>
                      <a:r>
                        <a:rPr lang="en-GB" sz="1100" baseline="0" noProof="0" dirty="0"/>
                        <a:t> </a:t>
                      </a:r>
                      <a:r>
                        <a:rPr lang="en-GB" sz="1100" noProof="0" dirty="0"/>
                        <a:t>Intelligent </a:t>
                      </a:r>
                      <a:r>
                        <a:rPr lang="en-GB" sz="1100" noProof="0" dirty="0" err="1"/>
                        <a:t>Domotic</a:t>
                      </a:r>
                      <a:r>
                        <a:rPr lang="en-GB" sz="1100" noProof="0" dirty="0"/>
                        <a:t> Environments)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826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7"/>
                        </a:rPr>
                        <a:t>owl-time</a:t>
                      </a:r>
                      <a:r>
                        <a:rPr lang="en-GB" sz="1100" noProof="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/>
                        <a:t>ISO 29481 Building information models -- Information delivery manual (IDM)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 err="1">
                          <a:hlinkClick r:id="rId8"/>
                        </a:rPr>
                        <a:t>CityGML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Geographic</a:t>
                      </a:r>
                      <a:r>
                        <a:rPr lang="en-GB" sz="1100" baseline="0" noProof="0" dirty="0"/>
                        <a:t> </a:t>
                      </a:r>
                      <a:r>
                        <a:rPr lang="en-GB" sz="1100" noProof="0" dirty="0"/>
                        <a:t>Information - Spatial Schema  (ISO 19107:2003)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>
                          <a:hlinkClick r:id="rId9"/>
                        </a:rPr>
                        <a:t>FIEMSER</a:t>
                      </a:r>
                      <a:r>
                        <a:rPr lang="en-GB" sz="1100" noProof="0" dirty="0"/>
                        <a:t> and </a:t>
                      </a:r>
                      <a:r>
                        <a:rPr lang="en-GB" sz="1100" noProof="0" dirty="0">
                          <a:hlinkClick r:id="rId10"/>
                        </a:rPr>
                        <a:t>SAREF </a:t>
                      </a:r>
                      <a:r>
                        <a:rPr lang="en-GB" sz="1100" noProof="0" dirty="0"/>
                        <a:t>(Smart Appliance </a:t>
                      </a:r>
                      <a:r>
                        <a:rPr lang="en-GB" sz="1100" noProof="0" dirty="0" err="1"/>
                        <a:t>REFerence</a:t>
                      </a:r>
                      <a:r>
                        <a:rPr lang="en-GB" sz="1100" noProof="0" dirty="0"/>
                        <a:t> Ontology) and its</a:t>
                      </a:r>
                      <a:r>
                        <a:rPr lang="en-GB" sz="1100" baseline="0" noProof="0" dirty="0"/>
                        <a:t> extensions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7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11"/>
                        </a:rPr>
                        <a:t>JSON-LD</a:t>
                      </a:r>
                      <a:r>
                        <a:rPr lang="en-GB" sz="1100" noProof="0" dirty="0"/>
                        <a:t> (JavaScript Object Notation for Linked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ISO 12006 Building construction -- Organization of information about construction 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 err="1">
                          <a:hlinkClick r:id="rId12"/>
                        </a:rPr>
                        <a:t>CityGML</a:t>
                      </a:r>
                      <a:r>
                        <a:rPr lang="en-GB" sz="1100" baseline="0" noProof="0" dirty="0">
                          <a:hlinkClick r:id="rId12"/>
                        </a:rPr>
                        <a:t> Building Module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OWL representation of part of the model for geometry and space from ISO 19107:2003 (ISO 19150-2)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Ontology of </a:t>
                      </a:r>
                      <a:r>
                        <a:rPr lang="en-GB" sz="1100" noProof="0" dirty="0">
                          <a:hlinkClick r:id="rId13"/>
                        </a:rPr>
                        <a:t>Spatial Relations</a:t>
                      </a:r>
                      <a:r>
                        <a:rPr lang="en-GB" sz="1100" noProof="0" dirty="0"/>
                        <a:t> (defined by the UK Ordnance Survey)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6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 err="1">
                          <a:hlinkClick r:id="rId14"/>
                        </a:rPr>
                        <a:t>BasicGeo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ISO 12006-2 Framework for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>
                          <a:hlinkClick r:id="rId15"/>
                        </a:rPr>
                        <a:t>GeoSPARQL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 err="1"/>
                        <a:t>GeoVocab</a:t>
                      </a:r>
                      <a:r>
                        <a:rPr lang="en-GB" sz="1100" noProof="0" dirty="0"/>
                        <a:t> </a:t>
                      </a:r>
                      <a:r>
                        <a:rPr lang="en-GB" sz="1100" noProof="0" dirty="0">
                          <a:hlinkClick r:id="rId16"/>
                        </a:rPr>
                        <a:t>Geometry </a:t>
                      </a:r>
                      <a:r>
                        <a:rPr lang="en-GB" sz="1100" noProof="0" dirty="0"/>
                        <a:t>and </a:t>
                      </a:r>
                      <a:r>
                        <a:rPr lang="en-GB" sz="1100" noProof="0" dirty="0">
                          <a:hlinkClick r:id="rId17"/>
                        </a:rPr>
                        <a:t>Spatial </a:t>
                      </a:r>
                      <a:r>
                        <a:rPr lang="en-GB" sz="1100" noProof="0" dirty="0"/>
                        <a:t>Ontology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65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18"/>
                        </a:rPr>
                        <a:t>SOSA </a:t>
                      </a:r>
                      <a:r>
                        <a:rPr lang="en-GB" sz="1100" noProof="0" dirty="0"/>
                        <a:t>(</a:t>
                      </a:r>
                      <a:r>
                        <a:rPr lang="en-US" sz="1100" dirty="0"/>
                        <a:t>Sensor, Observation, Sample, and Actuator</a:t>
                      </a:r>
                      <a:r>
                        <a:rPr lang="en-GB" sz="1100" noProof="0" dirty="0"/>
                        <a:t>) ontology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ISO 12006-3 Framework for object-oriented information (IFD)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19"/>
                        </a:rPr>
                        <a:t>Indoor GML</a:t>
                      </a:r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 err="1"/>
                        <a:t>SmartEnergy</a:t>
                      </a:r>
                      <a:r>
                        <a:rPr lang="en-GB" sz="1100" noProof="0" dirty="0"/>
                        <a:t> Aware Systems (</a:t>
                      </a:r>
                      <a:r>
                        <a:rPr lang="en-GB" sz="1100" noProof="0" dirty="0">
                          <a:hlinkClick r:id="rId20"/>
                        </a:rPr>
                        <a:t>SEAS</a:t>
                      </a:r>
                      <a:r>
                        <a:rPr lang="en-GB" sz="1100" noProof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65"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/>
                        <a:t>Industry Foundation Classes</a:t>
                      </a:r>
                    </a:p>
                    <a:p>
                      <a:pPr algn="l"/>
                      <a:r>
                        <a:rPr lang="en-GB" sz="1100" noProof="0" dirty="0"/>
                        <a:t>(ISO 16739:2013)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 err="1">
                          <a:hlinkClick r:id="rId21"/>
                        </a:rPr>
                        <a:t>SensorML</a:t>
                      </a:r>
                      <a:r>
                        <a:rPr lang="en-GB" sz="1100" noProof="0" dirty="0">
                          <a:hlinkClick r:id="rId21"/>
                        </a:rPr>
                        <a:t> </a:t>
                      </a:r>
                      <a:r>
                        <a:rPr lang="en-GB" sz="1100" noProof="0" dirty="0"/>
                        <a:t>(</a:t>
                      </a:r>
                      <a:r>
                        <a:rPr lang="en-GB" sz="1100" noProof="0" dirty="0" err="1"/>
                        <a:t>OpenGIS</a:t>
                      </a:r>
                      <a:r>
                        <a:rPr lang="en-GB" sz="1100" noProof="0" dirty="0"/>
                        <a:t> Sensor Model Language)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22"/>
                        </a:rPr>
                        <a:t>Brick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465"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>
                          <a:hlinkClick r:id="rId23"/>
                        </a:rPr>
                        <a:t>SWE</a:t>
                      </a:r>
                      <a:r>
                        <a:rPr lang="en-GB" sz="1100" noProof="0" dirty="0"/>
                        <a:t> (Sensor Web Enablement) Common Data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1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Project </a:t>
                      </a:r>
                      <a:r>
                        <a:rPr lang="en-GB" sz="1100" noProof="0" dirty="0">
                          <a:hlinkClick r:id="rId24"/>
                        </a:rPr>
                        <a:t>Haystack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en-GB" smtClean="0"/>
              <a:t>40</a:t>
            </a:fld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Existing Vocabularies/Standards for Building Data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0187" y="1397432"/>
            <a:ext cx="828675" cy="10763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3" y="1890339"/>
            <a:ext cx="1152128" cy="5834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99665" y="1971009"/>
            <a:ext cx="1991483" cy="46910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64" y="1923978"/>
            <a:ext cx="804090" cy="5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05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alignment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GB" dirty="0"/>
              <a:t>Aligning = bring into line</a:t>
            </a:r>
          </a:p>
          <a:p>
            <a:r>
              <a:rPr lang="en-GB" dirty="0"/>
              <a:t>In the context of the Semantic Web community, aligning 2 vocabularies/ontologies means that for each element (class, relation, instance) in vocabulary A one must find a corresponding resource (having the same indented meaning) in vocabulary B</a:t>
            </a:r>
          </a:p>
          <a:p>
            <a:r>
              <a:rPr lang="en-GB" dirty="0"/>
              <a:t>Alignments can be defined at several levels:</a:t>
            </a:r>
          </a:p>
          <a:p>
            <a:pPr lvl="1"/>
            <a:r>
              <a:rPr lang="en-GB" dirty="0"/>
              <a:t>Data layer – by comparing data values of simple/complex datatypes</a:t>
            </a:r>
          </a:p>
          <a:p>
            <a:pPr lvl="1"/>
            <a:r>
              <a:rPr lang="en-GB" dirty="0"/>
              <a:t>Ontology layer – by considering semantic relations among resources</a:t>
            </a:r>
          </a:p>
          <a:p>
            <a:pPr lvl="1"/>
            <a:r>
              <a:rPr lang="en-GB" dirty="0"/>
              <a:t>Context layer – by taking into account resources’ application context</a:t>
            </a:r>
          </a:p>
          <a:p>
            <a:r>
              <a:rPr lang="en-GB" dirty="0"/>
              <a:t>Alignments can be specified in several manners:</a:t>
            </a:r>
          </a:p>
          <a:p>
            <a:pPr lvl="1"/>
            <a:r>
              <a:rPr lang="en-GB" dirty="0"/>
              <a:t>Directly in the vocabulary/ontology TBox</a:t>
            </a:r>
          </a:p>
          <a:p>
            <a:pPr lvl="1"/>
            <a:r>
              <a:rPr lang="en-GB" dirty="0"/>
              <a:t>As separate linksets, one can choose to import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616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Outgoing links</a:t>
            </a:r>
          </a:p>
          <a:p>
            <a:pPr lvl="1"/>
            <a:r>
              <a:rPr lang="en-GB" dirty="0">
                <a:solidFill>
                  <a:srgbClr val="B84226"/>
                </a:solidFill>
              </a:rPr>
              <a:t> </a:t>
            </a:r>
          </a:p>
          <a:p>
            <a:pPr lvl="1"/>
            <a:endParaRPr lang="en-GB" dirty="0">
              <a:solidFill>
                <a:srgbClr val="B84226"/>
              </a:solidFill>
            </a:endParaRPr>
          </a:p>
          <a:p>
            <a:r>
              <a:rPr lang="en-GB" dirty="0"/>
              <a:t>Incoming links</a:t>
            </a:r>
          </a:p>
          <a:p>
            <a:pPr lvl="1"/>
            <a:r>
              <a:rPr lang="en-GB" dirty="0">
                <a:solidFill>
                  <a:srgbClr val="0E5CA6"/>
                </a:solidFill>
              </a:rPr>
              <a:t> </a:t>
            </a:r>
          </a:p>
          <a:p>
            <a:pPr lvl="1"/>
            <a:endParaRPr lang="en-GB" dirty="0">
              <a:solidFill>
                <a:srgbClr val="0B3C6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42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Alignments for BOT </a:t>
            </a:r>
            <a:r>
              <a:rPr lang="en-GB" sz="2000" dirty="0"/>
              <a:t>(by </a:t>
            </a:r>
            <a:r>
              <a:rPr lang="fr-FR" sz="2000" b="0" dirty="0">
                <a:hlinkClick r:id="rId3"/>
              </a:rPr>
              <a:t>Georg Ferdinand Schneider</a:t>
            </a:r>
            <a:r>
              <a:rPr lang="fr-FR" sz="2000" b="0" dirty="0"/>
              <a:t>)</a:t>
            </a:r>
            <a:endParaRPr lang="en-GB" sz="2000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/>
          </p:nvPr>
        </p:nvGraphicFramePr>
        <p:xfrm>
          <a:off x="1078477" y="2320723"/>
          <a:ext cx="6289073" cy="7783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440">
                <a:tc>
                  <a:txBody>
                    <a:bodyPr/>
                    <a:lstStyle/>
                    <a:p>
                      <a:r>
                        <a:rPr lang="fr-FR" sz="1200" dirty="0"/>
                        <a:t>BOT Resource URI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Predicate</a:t>
                      </a:r>
                      <a:endParaRPr lang="fr-F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Aligned</a:t>
                      </a:r>
                      <a:r>
                        <a:rPr lang="fr-FR" sz="1200" dirty="0"/>
                        <a:t> Resource URI</a:t>
                      </a:r>
                      <a:endParaRPr lang="fr-F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fr-FR" sz="1100" dirty="0" err="1"/>
                        <a:t>bot:Zone</a:t>
                      </a:r>
                      <a:endParaRPr lang="fr-FR" sz="11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rdfs:subClassOf</a:t>
                      </a:r>
                      <a:endParaRPr lang="fr-FR" sz="11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brick:Location</a:t>
                      </a:r>
                      <a:endParaRPr lang="fr-FR" sz="11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fr-FR" sz="1100" dirty="0" err="1"/>
                        <a:t>bot:Zone</a:t>
                      </a:r>
                      <a:endParaRPr lang="fr-FR" sz="11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rdfs:subClassOf</a:t>
                      </a:r>
                      <a:endParaRPr lang="fr-FR" sz="11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dogont:Environement</a:t>
                      </a:r>
                      <a:endParaRPr lang="fr-FR" sz="11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/>
          </p:nvPr>
        </p:nvGraphicFramePr>
        <p:xfrm>
          <a:off x="1078478" y="3605770"/>
          <a:ext cx="628907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059">
                <a:tc>
                  <a:txBody>
                    <a:bodyPr/>
                    <a:lstStyle/>
                    <a:p>
                      <a:r>
                        <a:rPr lang="fr-FR" sz="1200" dirty="0" err="1"/>
                        <a:t>Aligned</a:t>
                      </a:r>
                      <a:r>
                        <a:rPr lang="fr-FR" sz="1200" dirty="0"/>
                        <a:t> Resource URI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Predicate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BOT Resource URI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brick:Building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dogont:Flat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ifc:IfcBuilding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rooms:Building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bot:Building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52">
                <a:tc>
                  <a:txBody>
                    <a:bodyPr/>
                    <a:lstStyle/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brick:Equipment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brick:Point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dogont:Controllable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dogont:Device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dogont:UnControllable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dogont:TechnicalSystem</a:t>
                      </a:r>
                      <a:endParaRPr lang="fr-FR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ifc:IfcElement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rooms:Desk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bot:Element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222">
                <a:tc>
                  <a:txBody>
                    <a:bodyPr/>
                    <a:lstStyle/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ifc:IfcSite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rooms:Site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bot:Site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596">
                <a:tc>
                  <a:txBody>
                    <a:bodyPr/>
                    <a:lstStyle/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brick:Basement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brick:Outside</a:t>
                      </a:r>
                      <a:r>
                        <a:rPr lang="fr-FR" sz="1100" u="none" strike="noStrike" dirty="0">
                          <a:effectLst/>
                        </a:rPr>
                        <a:t>,</a:t>
                      </a:r>
                      <a:r>
                        <a:rPr lang="fr-FR" sz="1100" u="none" strike="noStrike" baseline="0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brick:Room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brick:Space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brick:Wing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brick:Zone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dogont:Room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ifc:IfcSpace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rooms:Room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bot:Space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8">
                <a:tc>
                  <a:txBody>
                    <a:bodyPr/>
                    <a:lstStyle/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brick:Floor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dogont:Storey</a:t>
                      </a:r>
                      <a:r>
                        <a:rPr lang="fr-FR" sz="1100" dirty="0">
                          <a:effectLst/>
                        </a:rPr>
                        <a:t>,</a:t>
                      </a:r>
                      <a:r>
                        <a:rPr lang="fr-FR" sz="1100" baseline="0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ifc:BuildingStorey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rooms:Floor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rooms:FloorSection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bot:Storey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dogont:BuildingEnvironement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bot:Zone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brick:contains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rdfs:subPropertyOf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bot:containsElement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dogont:hasWallOpening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rdfs:subPropertyOf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bot:hosts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rooms:contains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rdfs:subPropertyOf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bot:containsZone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367549" y="5489356"/>
            <a:ext cx="39604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bot: </a:t>
            </a:r>
            <a:r>
              <a:rPr lang="fr-FR" sz="1100" dirty="0">
                <a:hlinkClick r:id="rId4"/>
              </a:rPr>
              <a:t>https://w3id.org/bot#</a:t>
            </a:r>
            <a:r>
              <a:rPr lang="fr-FR" sz="1100" dirty="0"/>
              <a:t> </a:t>
            </a:r>
          </a:p>
          <a:p>
            <a:r>
              <a:rPr lang="fr-FR" sz="1100" dirty="0"/>
              <a:t>brick: </a:t>
            </a:r>
            <a:r>
              <a:rPr lang="fr-FR" sz="1100" dirty="0">
                <a:hlinkClick r:id="rId5"/>
              </a:rPr>
              <a:t>https://brickschema.org/schema/1.0.2/Brick#</a:t>
            </a:r>
            <a:r>
              <a:rPr lang="fr-FR" sz="1100" dirty="0"/>
              <a:t> </a:t>
            </a:r>
          </a:p>
          <a:p>
            <a:r>
              <a:rPr lang="fr-FR" sz="1100" dirty="0" err="1"/>
              <a:t>dogont</a:t>
            </a:r>
            <a:r>
              <a:rPr lang="fr-FR" sz="1100" dirty="0"/>
              <a:t>: </a:t>
            </a:r>
            <a:r>
              <a:rPr lang="fr-FR" sz="1100" dirty="0">
                <a:hlinkClick r:id="rId6"/>
              </a:rPr>
              <a:t>http://elite.polito.it/ontologies/dogont.owl#</a:t>
            </a:r>
            <a:r>
              <a:rPr lang="fr-FR" sz="1100" dirty="0"/>
              <a:t> </a:t>
            </a:r>
          </a:p>
          <a:p>
            <a:r>
              <a:rPr lang="fr-FR" sz="1100" dirty="0" err="1"/>
              <a:t>ifc</a:t>
            </a:r>
            <a:r>
              <a:rPr lang="fr-FR" sz="1100" dirty="0"/>
              <a:t>: </a:t>
            </a:r>
            <a:r>
              <a:rPr lang="fr-FR" sz="1100" dirty="0">
                <a:hlinkClick r:id="rId7"/>
              </a:rPr>
              <a:t>http://www.buildingsmart-tech.org/ifcOWL/IFC4_ADD2#</a:t>
            </a:r>
            <a:r>
              <a:rPr lang="fr-FR" sz="1100" dirty="0"/>
              <a:t> </a:t>
            </a:r>
          </a:p>
          <a:p>
            <a:r>
              <a:rPr lang="fr-FR" sz="1100" dirty="0" err="1"/>
              <a:t>rdfs</a:t>
            </a:r>
            <a:r>
              <a:rPr lang="fr-FR" sz="1100" dirty="0"/>
              <a:t>: </a:t>
            </a:r>
            <a:r>
              <a:rPr lang="fr-FR" sz="1100" dirty="0">
                <a:hlinkClick r:id="rId8"/>
              </a:rPr>
              <a:t>http://www.w3.org/2000/01/rdf-schema#</a:t>
            </a:r>
            <a:r>
              <a:rPr lang="fr-FR" sz="1100" dirty="0"/>
              <a:t> </a:t>
            </a:r>
          </a:p>
          <a:p>
            <a:r>
              <a:rPr lang="fr-FR" sz="1100" dirty="0" err="1"/>
              <a:t>rooms</a:t>
            </a:r>
            <a:r>
              <a:rPr lang="fr-FR" sz="1100" dirty="0"/>
              <a:t>: </a:t>
            </a:r>
            <a:r>
              <a:rPr lang="fr-FR" sz="1100" dirty="0">
                <a:hlinkClick r:id="rId9"/>
              </a:rPr>
              <a:t>http://vocab.deri.ie/rooms#</a:t>
            </a:r>
            <a:r>
              <a:rPr lang="fr-FR" sz="1100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67551" y="2258995"/>
            <a:ext cx="3696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Building Topology Ontology (BOT) is a simple ontology defining the core concepts of a building.”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596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Outgoing links</a:t>
            </a:r>
          </a:p>
          <a:p>
            <a:pPr lvl="1"/>
            <a:r>
              <a:rPr lang="fr-FR" dirty="0">
                <a:solidFill>
                  <a:srgbClr val="B84226"/>
                </a:solidFill>
              </a:rPr>
              <a:t> </a:t>
            </a:r>
          </a:p>
          <a:p>
            <a:pPr marL="0" indent="0">
              <a:buNone/>
            </a:pPr>
            <a:endParaRPr lang="fr-FR" dirty="0">
              <a:solidFill>
                <a:srgbClr val="0E5CA6"/>
              </a:solidFill>
            </a:endParaRPr>
          </a:p>
          <a:p>
            <a:pPr lvl="1"/>
            <a:endParaRPr lang="fr-FR" dirty="0">
              <a:solidFill>
                <a:srgbClr val="0B3C6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43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Alignments for Product Ontology </a:t>
            </a:r>
            <a:r>
              <a:rPr lang="en-GB" sz="2200" dirty="0"/>
              <a:t>(by </a:t>
            </a:r>
            <a:r>
              <a:rPr lang="fr-FR" sz="2200" b="0" dirty="0">
                <a:hlinkClick r:id="rId3"/>
              </a:rPr>
              <a:t>Georg Ferdinand Schneider</a:t>
            </a:r>
            <a:r>
              <a:rPr lang="fr-FR" sz="2200" b="0" dirty="0"/>
              <a:t>)</a:t>
            </a:r>
            <a:endParaRPr lang="en-GB" sz="2200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/>
          </p:nvPr>
        </p:nvGraphicFramePr>
        <p:xfrm>
          <a:off x="1078478" y="2387601"/>
          <a:ext cx="6717072" cy="419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3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416">
                <a:tc>
                  <a:txBody>
                    <a:bodyPr/>
                    <a:lstStyle/>
                    <a:p>
                      <a:r>
                        <a:rPr lang="fr-FR" dirty="0">
                          <a:latin typeface="+mn-lt"/>
                        </a:rPr>
                        <a:t>PRODUCT</a:t>
                      </a:r>
                      <a:r>
                        <a:rPr lang="fr-FR" baseline="0" dirty="0">
                          <a:latin typeface="+mn-lt"/>
                        </a:rPr>
                        <a:t> </a:t>
                      </a:r>
                      <a:r>
                        <a:rPr lang="fr-FR" dirty="0">
                          <a:latin typeface="+mn-lt"/>
                        </a:rPr>
                        <a:t>Resource</a:t>
                      </a:r>
                      <a:endParaRPr lang="fr-FR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+mn-lt"/>
                        </a:rPr>
                        <a:t>Predicate</a:t>
                      </a:r>
                      <a:endParaRPr lang="fr-FR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+mn-lt"/>
                        </a:rPr>
                        <a:t>Aligned</a:t>
                      </a:r>
                      <a:r>
                        <a:rPr lang="fr-FR" dirty="0">
                          <a:latin typeface="+mn-lt"/>
                        </a:rPr>
                        <a:t> Resource </a:t>
                      </a:r>
                      <a:endParaRPr lang="fr-FR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product:Wall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ifc:IfcWall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product:Window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ifc:IfcWindow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product:Door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ifc:IfcDoor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product:Beam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ifc:IfcBeam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product:Chimney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ifc:IfcChimney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product:Column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ifc:IfcColumn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product:CurtainWall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ifc:IfcCurtainWall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product:Slab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ifc:IfcSlab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product:Railing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ifc:IfcRailing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product:Ramp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ifc:IfcRamp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product:Roof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ifc:IfcRoof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product:ShadingDevice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ifc:IfcShaddingDevice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product:Stair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owl:equivalentClass</a:t>
                      </a:r>
                      <a:endParaRPr lang="fr-FR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ifc:IfcStair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947981" y="5162574"/>
            <a:ext cx="3960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ifc</a:t>
            </a:r>
            <a:r>
              <a:rPr lang="en-US" sz="1100" dirty="0"/>
              <a:t>:  </a:t>
            </a:r>
            <a:r>
              <a:rPr lang="en-US" sz="1100" u="sng" dirty="0">
                <a:hlinkClick r:id="rId4"/>
              </a:rPr>
              <a:t>http://www.buildingsmart-tech.org/ifcOWL/IFC4_ADD2#</a:t>
            </a:r>
            <a:endParaRPr lang="en-US" sz="1100" dirty="0"/>
          </a:p>
          <a:p>
            <a:r>
              <a:rPr lang="en-US" sz="1100" dirty="0"/>
              <a:t>product: </a:t>
            </a:r>
            <a:r>
              <a:rPr lang="en-US" sz="1100" u="sng" dirty="0">
                <a:hlinkClick r:id="rId5"/>
              </a:rPr>
              <a:t>https://w3id.org/product#</a:t>
            </a:r>
            <a:endParaRPr lang="fr-FR" sz="1100" dirty="0"/>
          </a:p>
        </p:txBody>
      </p:sp>
      <p:sp>
        <p:nvSpPr>
          <p:cNvPr id="7" name="Rectangle 6"/>
          <p:cNvSpPr/>
          <p:nvPr/>
        </p:nvSpPr>
        <p:spPr>
          <a:xfrm>
            <a:off x="7906440" y="2363087"/>
            <a:ext cx="3020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PRODUCT Ontology (PRODUCT) extends the Building Topology Ontology (BOT) with more specific building elements.”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764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7892" y="1825625"/>
            <a:ext cx="60969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Geometry is an important part of BIM</a:t>
            </a:r>
          </a:p>
          <a:p>
            <a:pPr lvl="1"/>
            <a:r>
              <a:rPr lang="en-US" dirty="0"/>
              <a:t>Many different types of geometry, with different standards to meet the requirements of different use cases</a:t>
            </a:r>
          </a:p>
          <a:p>
            <a:endParaRPr lang="en-US" dirty="0"/>
          </a:p>
          <a:p>
            <a:r>
              <a:rPr lang="en-US" dirty="0"/>
              <a:t>No approach or standard is generally superior to others.  </a:t>
            </a:r>
          </a:p>
          <a:p>
            <a:endParaRPr lang="en-US" dirty="0"/>
          </a:p>
          <a:p>
            <a:r>
              <a:rPr lang="en-US" dirty="0"/>
              <a:t>BOT provides a simplified (compared with other available standards, e.g. IFC) method for interlinking non-geometric data with multiple geometry representations, to address use cases.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44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LINKING GEOSPATIAL &amp; GEOMETRY TO BOT</a:t>
            </a:r>
          </a:p>
        </p:txBody>
      </p:sp>
      <p:sp>
        <p:nvSpPr>
          <p:cNvPr id="7" name="Folded Corner 3">
            <a:extLst>
              <a:ext uri="{FF2B5EF4-FFF2-40B4-BE49-F238E27FC236}">
                <a16:creationId xmlns:a16="http://schemas.microsoft.com/office/drawing/2014/main" id="{F9C711B0-3C72-4C61-8E7F-F2F7EEC0950E}"/>
              </a:ext>
            </a:extLst>
          </p:cNvPr>
          <p:cNvSpPr/>
          <p:nvPr/>
        </p:nvSpPr>
        <p:spPr>
          <a:xfrm>
            <a:off x="8163361" y="2867151"/>
            <a:ext cx="1255015" cy="1151911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3D Geometry</a:t>
            </a:r>
          </a:p>
          <a:p>
            <a:pPr algn="ctr"/>
            <a:r>
              <a:rPr lang="en-GB" sz="1500" dirty="0">
                <a:solidFill>
                  <a:schemeClr val="tx1"/>
                </a:solidFill>
              </a:rPr>
              <a:t>(Simplified Tessellated)</a:t>
            </a:r>
          </a:p>
        </p:txBody>
      </p:sp>
      <p:sp>
        <p:nvSpPr>
          <p:cNvPr id="8" name="Folded Corner 4">
            <a:extLst>
              <a:ext uri="{FF2B5EF4-FFF2-40B4-BE49-F238E27FC236}">
                <a16:creationId xmlns:a16="http://schemas.microsoft.com/office/drawing/2014/main" id="{1093B60B-D97D-42BB-A402-A5CFF8459C66}"/>
              </a:ext>
            </a:extLst>
          </p:cNvPr>
          <p:cNvSpPr/>
          <p:nvPr/>
        </p:nvSpPr>
        <p:spPr>
          <a:xfrm>
            <a:off x="9780844" y="2868165"/>
            <a:ext cx="1255015" cy="1150897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3D Geometry </a:t>
            </a:r>
          </a:p>
          <a:p>
            <a:pPr algn="ctr"/>
            <a:r>
              <a:rPr lang="en-GB" sz="1500" dirty="0">
                <a:solidFill>
                  <a:schemeClr val="tx1"/>
                </a:solidFill>
              </a:rPr>
              <a:t>(Detailed Semantic)</a:t>
            </a:r>
          </a:p>
        </p:txBody>
      </p:sp>
      <p:sp>
        <p:nvSpPr>
          <p:cNvPr id="9" name="Folded Corner 9">
            <a:extLst>
              <a:ext uri="{FF2B5EF4-FFF2-40B4-BE49-F238E27FC236}">
                <a16:creationId xmlns:a16="http://schemas.microsoft.com/office/drawing/2014/main" id="{80EB4DC5-CA51-4F8A-B674-015F5DB6431E}"/>
              </a:ext>
            </a:extLst>
          </p:cNvPr>
          <p:cNvSpPr/>
          <p:nvPr/>
        </p:nvSpPr>
        <p:spPr>
          <a:xfrm>
            <a:off x="6536090" y="2870599"/>
            <a:ext cx="1255015" cy="1151912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2D Geospatial</a:t>
            </a:r>
          </a:p>
          <a:p>
            <a:pPr algn="ctr"/>
            <a:r>
              <a:rPr lang="en-GB" sz="1500">
                <a:solidFill>
                  <a:schemeClr val="tx1"/>
                </a:solidFill>
              </a:rPr>
              <a:t>Geometry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3EBFE-677C-4242-993B-7A4B7FA83F85}"/>
              </a:ext>
            </a:extLst>
          </p:cNvPr>
          <p:cNvSpPr/>
          <p:nvPr/>
        </p:nvSpPr>
        <p:spPr>
          <a:xfrm>
            <a:off x="6537183" y="1837611"/>
            <a:ext cx="1255015" cy="627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GIS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5FE4F5-7CC7-4B79-89DC-487A6E5D5356}"/>
              </a:ext>
            </a:extLst>
          </p:cNvPr>
          <p:cNvSpPr/>
          <p:nvPr/>
        </p:nvSpPr>
        <p:spPr>
          <a:xfrm>
            <a:off x="8163361" y="1837611"/>
            <a:ext cx="1245075" cy="629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  <a:p>
            <a:pPr algn="ctr"/>
            <a:r>
              <a:rPr lang="en-GB" sz="1500" dirty="0"/>
              <a:t>CAD Application</a:t>
            </a:r>
          </a:p>
          <a:p>
            <a:pPr algn="ctr"/>
            <a:endParaRPr lang="en-IE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A89D6-6031-45EC-A777-99CFA3DB5579}"/>
              </a:ext>
            </a:extLst>
          </p:cNvPr>
          <p:cNvSpPr/>
          <p:nvPr/>
        </p:nvSpPr>
        <p:spPr>
          <a:xfrm>
            <a:off x="9774054" y="1837611"/>
            <a:ext cx="1252438" cy="629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CAD Application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BBA32047-6ECB-4AFE-9E0D-4D7C9B32F192}"/>
              </a:ext>
            </a:extLst>
          </p:cNvPr>
          <p:cNvSpPr/>
          <p:nvPr/>
        </p:nvSpPr>
        <p:spPr>
          <a:xfrm rot="5400000">
            <a:off x="6926663" y="2500189"/>
            <a:ext cx="490493" cy="3571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4" name="Right Arrow 29">
            <a:extLst>
              <a:ext uri="{FF2B5EF4-FFF2-40B4-BE49-F238E27FC236}">
                <a16:creationId xmlns:a16="http://schemas.microsoft.com/office/drawing/2014/main" id="{277D29EC-B51B-49BA-B600-C0C4108B7E40}"/>
              </a:ext>
            </a:extLst>
          </p:cNvPr>
          <p:cNvSpPr/>
          <p:nvPr/>
        </p:nvSpPr>
        <p:spPr>
          <a:xfrm rot="5400000">
            <a:off x="8528206" y="2501707"/>
            <a:ext cx="490492" cy="3571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5" name="Right Arrow 29">
            <a:extLst>
              <a:ext uri="{FF2B5EF4-FFF2-40B4-BE49-F238E27FC236}">
                <a16:creationId xmlns:a16="http://schemas.microsoft.com/office/drawing/2014/main" id="{627F1443-8304-4B0F-B412-69B2492F9EBA}"/>
              </a:ext>
            </a:extLst>
          </p:cNvPr>
          <p:cNvSpPr/>
          <p:nvPr/>
        </p:nvSpPr>
        <p:spPr>
          <a:xfrm rot="5400000">
            <a:off x="10139698" y="2493637"/>
            <a:ext cx="506632" cy="3571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B13B6-C42C-4E63-97C8-29F04FFD1085}"/>
              </a:ext>
            </a:extLst>
          </p:cNvPr>
          <p:cNvSpPr txBox="1"/>
          <p:nvPr/>
        </p:nvSpPr>
        <p:spPr>
          <a:xfrm>
            <a:off x="6229190" y="248213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Export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C8F6E7C9-FC07-4696-8BB3-C3D43064DF7B}"/>
              </a:ext>
            </a:extLst>
          </p:cNvPr>
          <p:cNvSpPr/>
          <p:nvPr/>
        </p:nvSpPr>
        <p:spPr>
          <a:xfrm>
            <a:off x="9945604" y="4698738"/>
            <a:ext cx="1087821" cy="4291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00" dirty="0"/>
              <a:t>Use </a:t>
            </a:r>
            <a:r>
              <a:rPr lang="en-IE" sz="1500"/>
              <a:t>Case 3</a:t>
            </a:r>
            <a:endParaRPr lang="en-IE" sz="1350" dirty="0"/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67CBDF36-1910-420F-9708-AAAE99AAB2D4}"/>
              </a:ext>
            </a:extLst>
          </p:cNvPr>
          <p:cNvSpPr/>
          <p:nvPr/>
        </p:nvSpPr>
        <p:spPr>
          <a:xfrm>
            <a:off x="7077976" y="4854906"/>
            <a:ext cx="1087820" cy="4291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00" dirty="0"/>
              <a:t>Use Case 1</a:t>
            </a:r>
            <a:endParaRPr lang="en-IE" sz="13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D7ABC3-54F7-4E34-A307-59F18EF52547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7163598" y="4022511"/>
            <a:ext cx="458288" cy="83239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2B0072-1236-47D5-9AAC-1DCD69B59CF9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7621886" y="4019062"/>
            <a:ext cx="2786466" cy="83584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DB17E7-9474-4B48-9812-E3B7919F06E1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0408352" y="4019062"/>
            <a:ext cx="81163" cy="67967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76DE-228A-47A4-AE53-A082081E095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7621886" y="4019062"/>
            <a:ext cx="1168983" cy="83584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23FE20-6618-41FD-B7CA-4202D02D675E}"/>
              </a:ext>
            </a:extLst>
          </p:cNvPr>
          <p:cNvSpPr txBox="1"/>
          <p:nvPr/>
        </p:nvSpPr>
        <p:spPr>
          <a:xfrm>
            <a:off x="6251517" y="407062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Import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9A27D8B2-B1DB-4099-903A-F204BD79F905}"/>
              </a:ext>
            </a:extLst>
          </p:cNvPr>
          <p:cNvSpPr/>
          <p:nvPr/>
        </p:nvSpPr>
        <p:spPr>
          <a:xfrm>
            <a:off x="8843865" y="5194966"/>
            <a:ext cx="1087821" cy="4291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00" dirty="0"/>
              <a:t>Use Case 2</a:t>
            </a:r>
            <a:endParaRPr lang="en-IE" sz="135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E5C555-6B26-478A-9A93-00FB445ED4F2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8790869" y="4019062"/>
            <a:ext cx="596907" cy="117590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6C2077-3BE1-4AD5-ACA9-A457734FDE33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9387776" y="4019062"/>
            <a:ext cx="1020576" cy="117590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6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45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LINKING geospatial &amp; GEOMETRY TO BOT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7892" y="1825625"/>
            <a:ext cx="7092708" cy="4351338"/>
          </a:xfrm>
        </p:spPr>
        <p:txBody>
          <a:bodyPr>
            <a:normAutofit fontScale="77500" lnSpcReduction="20000"/>
          </a:bodyPr>
          <a:lstStyle/>
          <a:p>
            <a:pPr marL="596900" indent="-457200">
              <a:spcBef>
                <a:spcPts val="800"/>
              </a:spcBef>
              <a:buSzPts val="1400"/>
            </a:pPr>
            <a:r>
              <a:rPr lang="en-US" dirty="0"/>
              <a:t>For Simple geolocation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bot:hasZeroPoint</a:t>
            </a:r>
            <a:r>
              <a:rPr lang="en-US" dirty="0"/>
              <a:t> links to wsg84:Point</a:t>
            </a:r>
          </a:p>
          <a:p>
            <a:pPr marL="165100" indent="0">
              <a:spcBef>
                <a:spcPts val="800"/>
              </a:spcBef>
              <a:buNone/>
            </a:pPr>
            <a:endParaRPr lang="en-US" dirty="0"/>
          </a:p>
          <a:p>
            <a:pPr marL="457200" indent="-317500">
              <a:spcBef>
                <a:spcPts val="800"/>
              </a:spcBef>
              <a:buSzPts val="1400"/>
            </a:pPr>
            <a:r>
              <a:rPr lang="en-US" dirty="0"/>
              <a:t>For 2D geospatial data</a:t>
            </a:r>
          </a:p>
          <a:p>
            <a:pPr marL="914377" lvl="2" indent="0">
              <a:spcBef>
                <a:spcPts val="800"/>
              </a:spcBef>
              <a:buNone/>
            </a:pPr>
            <a:r>
              <a:rPr lang="en-US" sz="2800" dirty="0" err="1">
                <a:solidFill>
                  <a:srgbClr val="FF0000"/>
                </a:solidFill>
              </a:rPr>
              <a:t>bot:Building</a:t>
            </a:r>
            <a:r>
              <a:rPr lang="en-US" sz="2800" dirty="0">
                <a:solidFill>
                  <a:srgbClr val="FF0000"/>
                </a:solidFill>
              </a:rPr>
              <a:t> is a subclass of </a:t>
            </a:r>
            <a:r>
              <a:rPr lang="en-US" sz="2800" dirty="0" err="1">
                <a:solidFill>
                  <a:srgbClr val="FF0000"/>
                </a:solidFill>
              </a:rPr>
              <a:t>geo:Feature</a:t>
            </a:r>
            <a:r>
              <a:rPr lang="en-US" sz="2800" dirty="0"/>
              <a:t>, and can have geometry, which can be expressed as </a:t>
            </a:r>
            <a:r>
              <a:rPr lang="en-US" sz="2800" dirty="0" err="1"/>
              <a:t>GeoSPARQL</a:t>
            </a:r>
            <a:r>
              <a:rPr lang="en-US" sz="2800" dirty="0"/>
              <a:t> WKT. </a:t>
            </a:r>
          </a:p>
          <a:p>
            <a:pPr marL="165100" indent="0">
              <a:buNone/>
            </a:pPr>
            <a:endParaRPr lang="en-US" dirty="0"/>
          </a:p>
          <a:p>
            <a:pPr marL="457200" indent="-317500">
              <a:buSzPts val="1400"/>
            </a:pPr>
            <a:r>
              <a:rPr lang="en-US" dirty="0"/>
              <a:t>For 3D geometry</a:t>
            </a:r>
          </a:p>
          <a:p>
            <a:pPr marL="914377" lvl="2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bot:hasSimple3DModel </a:t>
            </a:r>
            <a:r>
              <a:rPr lang="en-US" sz="2800" dirty="0"/>
              <a:t>links to a literal that encodes 3D geometry (e.g., OBJ model)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bot:has3DModel</a:t>
            </a:r>
            <a:r>
              <a:rPr lang="en-US" sz="2800" dirty="0"/>
              <a:t> links to a blank node or IRI that further describes the 3D geometry with another vocabulary (e.g., the </a:t>
            </a:r>
            <a:r>
              <a:rPr lang="en-US" sz="2800" dirty="0" err="1"/>
              <a:t>Geom</a:t>
            </a:r>
            <a:r>
              <a:rPr lang="en-US" sz="2800" dirty="0"/>
              <a:t> ontology - </a:t>
            </a:r>
            <a:r>
              <a:rPr lang="en-US" sz="2800" u="sng" dirty="0">
                <a:solidFill>
                  <a:schemeClr val="hlink"/>
                </a:solidFill>
                <a:hlinkClick r:id="rId2"/>
              </a:rPr>
              <a:t>http://rdf.bg/geometry.ttl</a:t>
            </a:r>
            <a:r>
              <a:rPr lang="en-US" sz="2800" dirty="0"/>
              <a:t> )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endParaRPr lang="nl-BE" dirty="0"/>
          </a:p>
        </p:txBody>
      </p:sp>
      <p:pic>
        <p:nvPicPr>
          <p:cNvPr id="8" name="Google Shape;385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050" y="1974850"/>
            <a:ext cx="2741751" cy="2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6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469" y="4942292"/>
            <a:ext cx="2659023" cy="12420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cxnSp>
        <p:nvCxnSpPr>
          <p:cNvPr id="10" name="Google Shape;387;p57"/>
          <p:cNvCxnSpPr>
            <a:cxnSpLocks/>
            <a:stCxn id="2" idx="1"/>
          </p:cNvCxnSpPr>
          <p:nvPr/>
        </p:nvCxnSpPr>
        <p:spPr>
          <a:xfrm flipH="1" flipV="1">
            <a:off x="3486727" y="3024909"/>
            <a:ext cx="3747270" cy="45845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8350F74A-1B3D-4521-BFA4-6839CC38EC4D}"/>
              </a:ext>
            </a:extLst>
          </p:cNvPr>
          <p:cNvSpPr/>
          <p:nvPr/>
        </p:nvSpPr>
        <p:spPr>
          <a:xfrm>
            <a:off x="7233997" y="1828132"/>
            <a:ext cx="626148" cy="2485243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3" name="Google Shape;387;p57">
            <a:extLst>
              <a:ext uri="{FF2B5EF4-FFF2-40B4-BE49-F238E27FC236}">
                <a16:creationId xmlns:a16="http://schemas.microsoft.com/office/drawing/2014/main" id="{6206EC4F-17CA-4B5F-BE0E-535727157E56}"/>
              </a:ext>
            </a:extLst>
          </p:cNvPr>
          <p:cNvCxnSpPr>
            <a:cxnSpLocks/>
          </p:cNvCxnSpPr>
          <p:nvPr/>
        </p:nvCxnSpPr>
        <p:spPr>
          <a:xfrm flipH="1" flipV="1">
            <a:off x="6770255" y="5181600"/>
            <a:ext cx="570345" cy="362524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75D751D3-D55B-46BC-800D-D1EA5F47985D}"/>
              </a:ext>
            </a:extLst>
          </p:cNvPr>
          <p:cNvSpPr/>
          <p:nvPr/>
        </p:nvSpPr>
        <p:spPr>
          <a:xfrm>
            <a:off x="7405547" y="4747491"/>
            <a:ext cx="633974" cy="159326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342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03;p5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304" y="1485041"/>
            <a:ext cx="5421230" cy="29941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51C7DF-BF30-4840-8F29-64DA7625A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92" y="2323744"/>
            <a:ext cx="4150507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46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External ontologies for 2D &amp; 3D geometry</a:t>
            </a:r>
          </a:p>
        </p:txBody>
      </p:sp>
      <p:pic>
        <p:nvPicPr>
          <p:cNvPr id="6" name="Google Shape;410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658" y="3773996"/>
            <a:ext cx="4761453" cy="30840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A2B87-650F-4ACD-80BD-413283182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92" y="2323744"/>
            <a:ext cx="4150507" cy="1744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BD71CF-8869-4D28-9DD8-4EDB8153D66B}"/>
              </a:ext>
            </a:extLst>
          </p:cNvPr>
          <p:cNvSpPr txBox="1"/>
          <p:nvPr/>
        </p:nvSpPr>
        <p:spPr>
          <a:xfrm>
            <a:off x="3097315" y="1507936"/>
            <a:ext cx="187656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err="1"/>
              <a:t>Geom</a:t>
            </a:r>
            <a:r>
              <a:rPr lang="en-IE" sz="2800" dirty="0"/>
              <a:t> – 2.5D &amp; 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4C740-23D1-4C06-AF74-22409E24F4B5}"/>
              </a:ext>
            </a:extLst>
          </p:cNvPr>
          <p:cNvSpPr txBox="1"/>
          <p:nvPr/>
        </p:nvSpPr>
        <p:spPr>
          <a:xfrm>
            <a:off x="2579466" y="5930419"/>
            <a:ext cx="221121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err="1"/>
              <a:t>GeoSPARQL</a:t>
            </a:r>
            <a:r>
              <a:rPr lang="en-IE" sz="2800" dirty="0"/>
              <a:t> – 2D Geospatial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9E74D-DC42-4014-BBC2-893431555404}"/>
              </a:ext>
            </a:extLst>
          </p:cNvPr>
          <p:cNvSpPr txBox="1"/>
          <p:nvPr/>
        </p:nvSpPr>
        <p:spPr>
          <a:xfrm>
            <a:off x="8980503" y="3688643"/>
            <a:ext cx="187656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err="1"/>
              <a:t>OntoBREP</a:t>
            </a:r>
            <a:endParaRPr lang="en-IE" sz="2800" dirty="0"/>
          </a:p>
          <a:p>
            <a:r>
              <a:rPr lang="en-IE" sz="2800" dirty="0"/>
              <a:t>- 3D</a:t>
            </a:r>
          </a:p>
        </p:txBody>
      </p:sp>
      <p:cxnSp>
        <p:nvCxnSpPr>
          <p:cNvPr id="14" name="Google Shape;387;p57">
            <a:extLst>
              <a:ext uri="{FF2B5EF4-FFF2-40B4-BE49-F238E27FC236}">
                <a16:creationId xmlns:a16="http://schemas.microsoft.com/office/drawing/2014/main" id="{8BB2CD4D-D4E3-4665-9D3D-D28088C99E7E}"/>
              </a:ext>
            </a:extLst>
          </p:cNvPr>
          <p:cNvCxnSpPr/>
          <p:nvPr/>
        </p:nvCxnSpPr>
        <p:spPr>
          <a:xfrm flipH="1">
            <a:off x="3683000" y="2970150"/>
            <a:ext cx="39840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317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24765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47</a:t>
            </a:fld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</a:t>
            </a:r>
            <a:r>
              <a:rPr lang="fr-FR" dirty="0" err="1"/>
              <a:t>Work</a:t>
            </a:r>
            <a:r>
              <a:rPr lang="fr-FR" dirty="0"/>
              <a:t> (best practices)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650" y="6176963"/>
            <a:ext cx="10515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[1] </a:t>
            </a:r>
            <a:r>
              <a:rPr lang="en-US" sz="1400" dirty="0"/>
              <a:t>W3C study of practices and tooling for Web data standardization, by Dave </a:t>
            </a:r>
            <a:r>
              <a:rPr lang="en-US" sz="1400" dirty="0" err="1"/>
              <a:t>Raggett</a:t>
            </a:r>
            <a:r>
              <a:rPr lang="en-US" sz="1400" dirty="0"/>
              <a:t>, W3C Data Activity Lead, December 2017, available online: </a:t>
            </a:r>
            <a:r>
              <a:rPr lang="en-US" sz="1400" dirty="0">
                <a:hlinkClick r:id="rId7"/>
              </a:rPr>
              <a:t>https://www.w3.org/2017/12/odi-study/</a:t>
            </a:r>
            <a:r>
              <a:rPr lang="en-US" sz="1400" dirty="0"/>
              <a:t>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05575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 (5 </a:t>
            </a:r>
            <a:r>
              <a:rPr lang="fr-FR" dirty="0" err="1"/>
              <a:t>mins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1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LIAISONS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1" y="1533644"/>
            <a:ext cx="740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dirty="0"/>
              <a:t>Looking for collaborations and integration outside our group</a:t>
            </a:r>
          </a:p>
        </p:txBody>
      </p:sp>
    </p:spTree>
    <p:extLst>
      <p:ext uri="{BB962C8B-B14F-4D97-AF65-F5344CB8AC3E}">
        <p14:creationId xmlns:p14="http://schemas.microsoft.com/office/powerpoint/2010/main" val="308656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5</a:t>
            </a:fld>
            <a:endParaRPr lang="fr-FR"/>
          </a:p>
        </p:txBody>
      </p:sp>
      <p:sp>
        <p:nvSpPr>
          <p:cNvPr id="8" name="Google Shape;92;p1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09347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da" dirty="0"/>
              <a:t>Industry Foundation Classes (IFC)</a:t>
            </a:r>
            <a:endParaRPr dirty="0"/>
          </a:p>
        </p:txBody>
      </p:sp>
      <p:sp>
        <p:nvSpPr>
          <p:cNvPr id="9" name="Google Shape;93;p18"/>
          <p:cNvSpPr txBox="1">
            <a:spLocks/>
          </p:cNvSpPr>
          <p:nvPr/>
        </p:nvSpPr>
        <p:spPr>
          <a:xfrm>
            <a:off x="415600" y="1663200"/>
            <a:ext cx="11360800" cy="44288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There exists a standard, but: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/>
              <a:t>not modular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/>
              <a:t>not extensible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/>
              <a:t>not simple enough to use</a:t>
            </a:r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pPr>
              <a:buFont typeface="Arial" panose="020B0604020202020204" pitchFamily="34" charset="0"/>
              <a:buChar char="-"/>
            </a:pPr>
            <a:r>
              <a:rPr lang="en-US"/>
              <a:t>AND not Web-compliant !</a:t>
            </a:r>
          </a:p>
        </p:txBody>
      </p:sp>
      <p:pic>
        <p:nvPicPr>
          <p:cNvPr id="10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700" y="1735167"/>
            <a:ext cx="4662533" cy="4831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680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/>
              <a:t>Links to </a:t>
            </a:r>
            <a:r>
              <a:rPr lang="fr-FR" dirty="0" err="1"/>
              <a:t>other</a:t>
            </a:r>
            <a:r>
              <a:rPr lang="fr-FR" dirty="0"/>
              <a:t> W3C groups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7607"/>
              </p:ext>
            </p:extLst>
          </p:nvPr>
        </p:nvGraphicFramePr>
        <p:xfrm>
          <a:off x="247650" y="1975449"/>
          <a:ext cx="10515600" cy="420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593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Links to existing Standardisation Groups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en-GB" smtClean="0"/>
              <a:t>51</a:t>
            </a:fld>
            <a:endParaRPr lang="en-GB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24765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20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8B535-5C31-4907-B49F-E9D940B08C33}" type="slidenum">
              <a:rPr lang="fr-BE" smtClean="0"/>
              <a:t>52</a:t>
            </a:fld>
            <a:endParaRPr lang="fr-BE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4196" y="4005064"/>
            <a:ext cx="1049066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7462" y="3861048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30789" y="3861048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53707" y="3861048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43971" y="2564905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Singapore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ITM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October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2015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822541" y="3861048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12805" y="2564905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Rotterdam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ISM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April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2016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73088" y="3933056"/>
            <a:ext cx="0" cy="108012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53008" y="5075893"/>
            <a:ext cx="13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LDAC 2015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Eindhoven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14872" y="3944089"/>
            <a:ext cx="0" cy="108012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305208" y="5086926"/>
            <a:ext cx="13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LDAC 2014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Helsinki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408268" y="3933056"/>
            <a:ext cx="0" cy="72008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43056" y="4797153"/>
            <a:ext cx="138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SWIMing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</a:t>
            </a: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VoCamp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2016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Dublin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535040" y="3910475"/>
            <a:ext cx="0" cy="108012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69828" y="5062604"/>
            <a:ext cx="13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LDAC 2016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Madrid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8" name="Picture 2" descr="Welcome to buildingSMART-Tech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3873" y="548680"/>
            <a:ext cx="525531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742" y="2564905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Toronto ITM </a:t>
            </a: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October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2014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333" y="2564904"/>
            <a:ext cx="130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Watford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ITM </a:t>
            </a: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March</a:t>
            </a:r>
            <a:endParaRPr lang="nl-NL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2015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5184224" y="3861048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74488" y="2564905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Korea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ISM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September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2016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775866" y="3933056"/>
            <a:ext cx="0" cy="743887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10654" y="4820960"/>
            <a:ext cx="138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SWIMing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</a:t>
            </a: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VoCamp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2016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London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6470599" y="3862940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60863" y="2566797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Barcelona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ISM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March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/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2017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964506" y="3912973"/>
            <a:ext cx="0" cy="108012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99294" y="5065102"/>
            <a:ext cx="13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LDAC 2017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Dijon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643841" y="3862940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34105" y="2566797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London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ISM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October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/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2017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8321774" y="3909250"/>
            <a:ext cx="0" cy="108012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656562" y="5061379"/>
            <a:ext cx="13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LDAC 2018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London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9490434" y="3860134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80698" y="2563991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Paris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ISM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March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/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2018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8643769" y="3862940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934033" y="2566797"/>
            <a:ext cx="14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New York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TechRoom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</a:t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February</a:t>
            </a: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/>
            </a:r>
            <a:b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</a:br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2018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925983" y="2444261"/>
            <a:ext cx="0" cy="221766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177892" y="1720703"/>
            <a:ext cx="14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TPAC 2016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Lissabon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0380145" y="2447988"/>
            <a:ext cx="0" cy="221766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632054" y="1724430"/>
            <a:ext cx="14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TPAC 2018</a:t>
            </a:r>
          </a:p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Lyon</a:t>
            </a:r>
            <a:endParaRPr lang="nl-BE" dirty="0">
              <a:latin typeface="Calibri Light" panose="020F0302020204030204" pitchFamily="34" charset="0"/>
              <a:ea typeface="Droid Sans" panose="020B060603080402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9921300" y="2442769"/>
            <a:ext cx="0" cy="221766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173209" y="4820960"/>
            <a:ext cx="14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SDW IG F2F</a:t>
            </a:r>
          </a:p>
          <a:p>
            <a:pPr algn="ctr"/>
            <a:r>
              <a:rPr lang="nl-BE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Online</a:t>
            </a:r>
          </a:p>
          <a:p>
            <a:pPr algn="ctr"/>
            <a:r>
              <a:rPr lang="nl-BE" dirty="0" err="1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June</a:t>
            </a:r>
            <a:r>
              <a:rPr lang="nl-BE" dirty="0">
                <a:latin typeface="Calibri Light" panose="020F0302020204030204" pitchFamily="34" charset="0"/>
                <a:ea typeface="Droid Sans" panose="020B0606030804020204" pitchFamily="34" charset="0"/>
                <a:cs typeface="Calibri Light" panose="020F0302020204030204" pitchFamily="34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05901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 (5 </a:t>
            </a:r>
            <a:r>
              <a:rPr lang="fr-FR" dirty="0" err="1"/>
              <a:t>mins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85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IMPLEMENTATIONS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1" y="1533644"/>
            <a:ext cx="740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dirty="0"/>
              <a:t>Why it's worth for the industry</a:t>
            </a:r>
          </a:p>
        </p:txBody>
      </p:sp>
    </p:spTree>
    <p:extLst>
      <p:ext uri="{BB962C8B-B14F-4D97-AF65-F5344CB8AC3E}">
        <p14:creationId xmlns:p14="http://schemas.microsoft.com/office/powerpoint/2010/main" val="3683801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55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BOT + SOSA + </a:t>
            </a:r>
            <a:r>
              <a:rPr lang="nl-BE" dirty="0" err="1"/>
              <a:t>geometry</a:t>
            </a:r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3550" y="4393414"/>
            <a:ext cx="2989942" cy="21085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4348" y="6132677"/>
            <a:ext cx="3869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65625F"/>
                </a:solidFill>
                <a:latin typeface="Verdana" panose="020B0604030504040204" pitchFamily="34" charset="0"/>
                <a:hlinkClick r:id="rId3"/>
              </a:rPr>
              <a:t>https://youtu.be/P_38gIvrbmg</a:t>
            </a:r>
            <a:r>
              <a:rPr lang="nl-BE" dirty="0">
                <a:solidFill>
                  <a:srgbClr val="65625F"/>
                </a:solidFill>
                <a:latin typeface="Verdana" panose="020B0604030504040204" pitchFamily="34" charset="0"/>
              </a:rPr>
              <a:t> 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778" y="1814286"/>
            <a:ext cx="5935193" cy="3075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2114" y="1814286"/>
            <a:ext cx="5849257" cy="30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90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56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IFCtoLBD</a:t>
            </a:r>
            <a:r>
              <a:rPr lang="nl-BE" dirty="0"/>
              <a:t> converter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5824" y="63977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https://github.com/jyrkioraskari/IFCtoLBD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824" y="1456828"/>
            <a:ext cx="5345266" cy="2266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613" y="2048646"/>
            <a:ext cx="5035879" cy="3349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92" y="3847353"/>
            <a:ext cx="5363198" cy="23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3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57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" dirty="0"/>
              <a:t>IMPLEMENTATION @GiGANTIUM DENMARK - Combination with sensor data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854" y="1822260"/>
            <a:ext cx="4145280" cy="3764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780" y="1806315"/>
            <a:ext cx="1645920" cy="1871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2346" y="3693623"/>
            <a:ext cx="1639052" cy="1871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23" y="3172318"/>
            <a:ext cx="1193542" cy="1304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371" y="3097476"/>
            <a:ext cx="1862715" cy="1241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372" y="1829713"/>
            <a:ext cx="1862714" cy="1241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371" y="4365240"/>
            <a:ext cx="1851142" cy="1200741"/>
          </a:xfrm>
          <a:prstGeom prst="rect">
            <a:avLst/>
          </a:prstGeom>
        </p:spPr>
      </p:pic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247892" y="1786588"/>
            <a:ext cx="4076284" cy="2101544"/>
          </a:xfrm>
        </p:spPr>
        <p:txBody>
          <a:bodyPr>
            <a:normAutofit/>
          </a:bodyPr>
          <a:lstStyle/>
          <a:p>
            <a:r>
              <a:rPr lang="en-US" sz="2000" dirty="0"/>
              <a:t>Repo of 531 LBD building graphs</a:t>
            </a:r>
          </a:p>
          <a:p>
            <a:pPr lvl="1"/>
            <a:r>
              <a:rPr lang="en-US" sz="1800" dirty="0"/>
              <a:t>36 million triples in total</a:t>
            </a:r>
          </a:p>
          <a:p>
            <a:pPr lvl="1"/>
            <a:r>
              <a:rPr lang="en-US" sz="1800" dirty="0"/>
              <a:t>372 </a:t>
            </a:r>
            <a:r>
              <a:rPr lang="en-US" sz="1800" dirty="0" err="1"/>
              <a:t>bot:Building</a:t>
            </a:r>
            <a:r>
              <a:rPr lang="en-US" sz="1800" dirty="0"/>
              <a:t> instances</a:t>
            </a:r>
          </a:p>
          <a:p>
            <a:pPr lvl="1"/>
            <a:r>
              <a:rPr lang="en-US" sz="1800" dirty="0"/>
              <a:t>3,523 </a:t>
            </a:r>
            <a:r>
              <a:rPr lang="en-US" sz="1800" dirty="0" err="1"/>
              <a:t>bot:Zone</a:t>
            </a:r>
            <a:r>
              <a:rPr lang="en-US" sz="1800" dirty="0"/>
              <a:t> instances</a:t>
            </a:r>
          </a:p>
          <a:p>
            <a:pPr lvl="1"/>
            <a:r>
              <a:rPr lang="en-US" sz="1800" dirty="0"/>
              <a:t>2,117 </a:t>
            </a:r>
            <a:r>
              <a:rPr lang="en-US" sz="1800" dirty="0" err="1"/>
              <a:t>bot:Space</a:t>
            </a:r>
            <a:r>
              <a:rPr lang="en-US" sz="1800" dirty="0"/>
              <a:t> instances</a:t>
            </a:r>
          </a:p>
          <a:p>
            <a:pPr lvl="1"/>
            <a:r>
              <a:rPr lang="en-US" sz="1800" dirty="0"/>
              <a:t>615,452 </a:t>
            </a:r>
            <a:r>
              <a:rPr lang="en-US" sz="1800" dirty="0" err="1"/>
              <a:t>bot:Element</a:t>
            </a:r>
            <a:r>
              <a:rPr lang="en-US" sz="1800" dirty="0"/>
              <a:t> instances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0816" y="58726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converted from </a:t>
            </a:r>
            <a:r>
              <a:rPr lang="en-US" dirty="0">
                <a:hlinkClick r:id="rId9"/>
              </a:rPr>
              <a:t>http://smartlab1.elis.ugent.be:8889/IFC-repo/</a:t>
            </a:r>
            <a:r>
              <a:rPr lang="en-US" dirty="0"/>
              <a:t>  </a:t>
            </a:r>
          </a:p>
          <a:p>
            <a:r>
              <a:rPr lang="en-US" dirty="0"/>
              <a:t>to LBD using </a:t>
            </a:r>
            <a:r>
              <a:rPr lang="en-US" dirty="0">
                <a:hlinkClick r:id="rId10"/>
              </a:rPr>
              <a:t>https://github.com/jyrkioraskari/IFCtoLBD</a:t>
            </a:r>
            <a:r>
              <a:rPr lang="en-US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25" y="4404300"/>
            <a:ext cx="2113145" cy="11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58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58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" dirty="0"/>
              <a:t>IMPLEMENTATION @GiGANTIUM DENMARK - Combination with sensor data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92" y="2356531"/>
            <a:ext cx="4382165" cy="3202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460" y="1825625"/>
            <a:ext cx="5735640" cy="45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59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Scan </a:t>
            </a:r>
            <a:r>
              <a:rPr lang="nl-BE" dirty="0" err="1"/>
              <a:t>to</a:t>
            </a:r>
            <a:r>
              <a:rPr lang="nl-BE" dirty="0"/>
              <a:t> LBD </a:t>
            </a:r>
            <a:r>
              <a:rPr lang="nl-BE" dirty="0" err="1"/>
              <a:t>Graph</a:t>
            </a:r>
            <a:endParaRPr lang="nl-BE" dirty="0"/>
          </a:p>
        </p:txBody>
      </p:sp>
      <p:pic>
        <p:nvPicPr>
          <p:cNvPr id="5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60071"/>
            <a:ext cx="3486150" cy="5497929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4129" y="1389331"/>
            <a:ext cx="3000133" cy="2426883"/>
          </a:xfrm>
          <a:prstGeom prst="rect">
            <a:avLst/>
          </a:prstGeom>
        </p:spPr>
      </p:pic>
      <p:pic>
        <p:nvPicPr>
          <p:cNvPr id="8" name="Afbeelding 3" descr="Afbeelding met binnen, gebouw, muur&#10;&#10;Beschrijving is gegenereerd met hoge betrouwbaarheid">
            <a:extLst>
              <a:ext uri="{FF2B5EF4-FFF2-40B4-BE49-F238E27FC236}">
                <a16:creationId xmlns:a16="http://schemas.microsoft.com/office/drawing/2014/main" id="{6FF1E918-0D9F-48A9-A6F6-290F3B88F0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604" y="3851007"/>
            <a:ext cx="6595895" cy="2939356"/>
          </a:xfrm>
          <a:prstGeom prst="rect">
            <a:avLst/>
          </a:prstGeom>
        </p:spPr>
      </p:pic>
      <p:pic>
        <p:nvPicPr>
          <p:cNvPr id="9" name="Afbeelding 1">
            <a:extLst>
              <a:ext uri="{FF2B5EF4-FFF2-40B4-BE49-F238E27FC236}">
                <a16:creationId xmlns:a16="http://schemas.microsoft.com/office/drawing/2014/main" id="{12BB72F6-9ED7-482F-923B-62FCD7603F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380" y="1389331"/>
            <a:ext cx="3991004" cy="24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/>
              <a:t>OUTLINE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Who we are</a:t>
            </a:r>
          </a:p>
          <a:p>
            <a:pPr>
              <a:spcBef>
                <a:spcPts val="0"/>
              </a:spcBef>
            </a:pPr>
            <a:r>
              <a:rPr lang="en-US" dirty="0"/>
              <a:t>What is our mission</a:t>
            </a:r>
          </a:p>
          <a:p>
            <a:pPr>
              <a:spcBef>
                <a:spcPts val="0"/>
              </a:spcBef>
            </a:pPr>
            <a:r>
              <a:rPr lang="en-US" dirty="0"/>
              <a:t>What we produce</a:t>
            </a:r>
          </a:p>
          <a:p>
            <a:pPr>
              <a:spcBef>
                <a:spcPts val="0"/>
              </a:spcBef>
            </a:pPr>
            <a:r>
              <a:rPr lang="en-US" dirty="0"/>
              <a:t>Where we head at (and who supports us)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6</a:t>
            </a:fld>
            <a:endParaRPr lang="fr-FR"/>
          </a:p>
        </p:txBody>
      </p:sp>
      <p:pic>
        <p:nvPicPr>
          <p:cNvPr id="5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81200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84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har char="-"/>
            </a:pPr>
            <a:r>
              <a:rPr lang="en-US" sz="2400" dirty="0"/>
              <a:t>Open Duplex house in Revit</a:t>
            </a:r>
          </a:p>
          <a:p>
            <a:pPr>
              <a:spcBef>
                <a:spcPts val="0"/>
              </a:spcBef>
              <a:buChar char="-"/>
            </a:pPr>
            <a:r>
              <a:rPr lang="en-US" sz="2400" dirty="0"/>
              <a:t>Use exporter to export it to our server</a:t>
            </a:r>
          </a:p>
          <a:p>
            <a:pPr>
              <a:spcBef>
                <a:spcPts val="0"/>
              </a:spcBef>
              <a:buChar char="-"/>
            </a:pPr>
            <a:r>
              <a:rPr lang="en-US" sz="2400" dirty="0"/>
              <a:t>Use web-viewer to show geometry + properties</a:t>
            </a:r>
          </a:p>
          <a:p>
            <a:pPr>
              <a:spcBef>
                <a:spcPts val="0"/>
              </a:spcBef>
              <a:buChar char="-"/>
            </a:pPr>
            <a:r>
              <a:rPr lang="en-US" sz="2400" dirty="0"/>
              <a:t>Change a property in Revit to demonstrate that only the difference is stored</a:t>
            </a:r>
          </a:p>
          <a:p>
            <a:endParaRPr lang="nl-BE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60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" dirty="0"/>
              <a:t>IMPLEMENTATION AT NIRAS using OPM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14" y="3321755"/>
            <a:ext cx="5399315" cy="2855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6838" y="3321755"/>
            <a:ext cx="3493244" cy="2855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7629" y="6322561"/>
            <a:ext cx="505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4"/>
              </a:rPr>
              <a:t>https://www.youtube.com/watch?v=lWoWjM-xCvY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3650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7892" y="5041899"/>
            <a:ext cx="10515600" cy="1135063"/>
          </a:xfrm>
        </p:spPr>
        <p:txBody>
          <a:bodyPr>
            <a:normAutofit fontScale="70000" lnSpcReduction="20000"/>
          </a:bodyPr>
          <a:lstStyle/>
          <a:p>
            <a:r>
              <a:rPr lang="nl-BE" u="sng" dirty="0">
                <a:solidFill>
                  <a:schemeClr val="hlink"/>
                </a:solidFill>
                <a:hlinkClick r:id="rId2"/>
              </a:rPr>
              <a:t>http://geovis.adaptcentre.ie/</a:t>
            </a:r>
            <a:endParaRPr lang="nl-BE" u="sng" dirty="0">
              <a:solidFill>
                <a:schemeClr val="hlink"/>
              </a:solidFill>
            </a:endParaRPr>
          </a:p>
          <a:p>
            <a:pPr lvl="1"/>
            <a:r>
              <a:rPr lang="nl-BE" dirty="0"/>
              <a:t>Username:  odef_adapt</a:t>
            </a:r>
          </a:p>
          <a:p>
            <a:pPr lvl="1"/>
            <a:r>
              <a:rPr lang="nl-BE" dirty="0"/>
              <a:t>Password:  geo123</a:t>
            </a:r>
          </a:p>
          <a:p>
            <a:r>
              <a:rPr lang="nl-BE" u="sng" dirty="0">
                <a:solidFill>
                  <a:schemeClr val="hlink"/>
                </a:solidFill>
                <a:hlinkClick r:id="rId3"/>
              </a:rPr>
              <a:t>https://www.scss.tcd.ie/~mcglink/video/tutorial/geovis/geovis.html</a:t>
            </a:r>
            <a:r>
              <a:rPr lang="nl-BE" dirty="0"/>
              <a:t> 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61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" dirty="0"/>
              <a:t>Live Demos: BOT with Added Geospatial 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24" y="1410492"/>
            <a:ext cx="5819775" cy="3867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47892" y="1611892"/>
            <a:ext cx="4614439" cy="3090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Using BOT to interlink Ordnace Survey Ireland building data (&gt;3.5 million buildings) </a:t>
            </a:r>
          </a:p>
          <a:p>
            <a:r>
              <a:rPr lang="nl-BE" dirty="0"/>
              <a:t>Provide a registry of authoratative URI’s for Irish building stock.  </a:t>
            </a:r>
          </a:p>
        </p:txBody>
      </p:sp>
    </p:spTree>
    <p:extLst>
      <p:ext uri="{BB962C8B-B14F-4D97-AF65-F5344CB8AC3E}">
        <p14:creationId xmlns:p14="http://schemas.microsoft.com/office/powerpoint/2010/main" val="4118169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 (5 </a:t>
            </a:r>
            <a:r>
              <a:rPr lang="fr-FR" dirty="0" err="1"/>
              <a:t>mins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246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WHERE WE ARE HEADING AT?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1" y="1533644"/>
            <a:ext cx="740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</a:pPr>
            <a:r>
              <a:rPr lang="en-US" dirty="0"/>
              <a:t>Working Group ! </a:t>
            </a:r>
          </a:p>
        </p:txBody>
      </p:sp>
    </p:spTree>
    <p:extLst>
      <p:ext uri="{BB962C8B-B14F-4D97-AF65-F5344CB8AC3E}">
        <p14:creationId xmlns:p14="http://schemas.microsoft.com/office/powerpoint/2010/main" val="2383394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7892" y="1825625"/>
            <a:ext cx="10515600" cy="4854576"/>
          </a:xfrm>
        </p:spPr>
        <p:txBody>
          <a:bodyPr>
            <a:noAutofit/>
          </a:bodyPr>
          <a:lstStyle/>
          <a:p>
            <a:pPr marL="45720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Requirements: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W3C membership is required (about 20-25 members need to express support for the WG to be created)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WG scope needs to be very strictly specified (patent policies)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WG scope needs to be very realistic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endParaRPr lang="en-US" sz="1800" dirty="0"/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Required: soliciting support!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networking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mailing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advertising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motivating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clarifying</a:t>
            </a:r>
          </a:p>
          <a:p>
            <a:pPr marL="914389" lvl="1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-"/>
            </a:pPr>
            <a:r>
              <a:rPr lang="en-US" sz="1800" dirty="0"/>
              <a:t>...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64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" dirty="0"/>
              <a:t>sOLICITING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3838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65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" dirty="0"/>
              <a:t>RENEWED CHARTER, scope and deliverables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23000" y="1825624"/>
            <a:ext cx="4540492" cy="5032375"/>
          </a:xfrm>
        </p:spPr>
        <p:txBody>
          <a:bodyPr>
            <a:normAutofit fontScale="92500" lnSpcReduction="10000"/>
          </a:bodyPr>
          <a:lstStyle/>
          <a:p>
            <a:pPr marL="95250" indent="0">
              <a:spcBef>
                <a:spcPts val="800"/>
              </a:spcBef>
              <a:buSzPts val="2100"/>
              <a:buNone/>
            </a:pPr>
            <a:r>
              <a:rPr lang="en-US" sz="1900" u="sng" dirty="0">
                <a:solidFill>
                  <a:schemeClr val="hlink"/>
                </a:solidFill>
                <a:hlinkClick r:id="rId2"/>
              </a:rPr>
              <a:t>https://w3c-lbd-cg.github.io/lbd/charter/</a:t>
            </a:r>
            <a:endParaRPr lang="en-US" sz="1900" u="sng" dirty="0">
              <a:solidFill>
                <a:schemeClr val="hlink"/>
              </a:solidFill>
            </a:endParaRPr>
          </a:p>
          <a:p>
            <a:pPr marL="95250" indent="0">
              <a:spcBef>
                <a:spcPts val="800"/>
              </a:spcBef>
              <a:buSzPts val="2100"/>
              <a:buNone/>
            </a:pPr>
            <a:endParaRPr lang="en-US" dirty="0"/>
          </a:p>
          <a:p>
            <a:pPr marL="457200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In scope: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Project data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building data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product data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building element properties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endParaRPr lang="en-US" dirty="0"/>
          </a:p>
          <a:p>
            <a:pPr marL="457200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Out of scope: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geometry data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geospatial data</a:t>
            </a:r>
          </a:p>
          <a:p>
            <a:pPr marL="914389" lvl="1" indent="-361950">
              <a:spcBef>
                <a:spcPts val="800"/>
              </a:spcBef>
              <a:buSzPts val="2100"/>
              <a:buFont typeface="Arial" panose="020B0604020202020204" pitchFamily="34" charset="0"/>
              <a:buChar char="-"/>
            </a:pPr>
            <a:r>
              <a:rPr lang="en-US" dirty="0"/>
              <a:t>infrastructure data (bridges, roads, tunnels, rail, …)</a:t>
            </a:r>
          </a:p>
          <a:p>
            <a:endParaRPr lang="nl-BE" dirty="0"/>
          </a:p>
        </p:txBody>
      </p:sp>
      <p:pic>
        <p:nvPicPr>
          <p:cNvPr id="6" name="Google Shape;500;p7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24" y="1646234"/>
            <a:ext cx="5776901" cy="4805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558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7892" y="1825625"/>
            <a:ext cx="10515600" cy="48545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har char="-"/>
            </a:pPr>
            <a:r>
              <a:rPr lang="nl-BE" dirty="0"/>
              <a:t>Public mailing list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>
                <a:solidFill>
                  <a:srgbClr val="FF0000"/>
                </a:solidFill>
              </a:rPr>
              <a:t>IRC Channel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>
                <a:solidFill>
                  <a:srgbClr val="FF0000"/>
                </a:solidFill>
              </a:rPr>
              <a:t>W3C Members </a:t>
            </a:r>
            <a:r>
              <a:rPr lang="nl-BE" dirty="0" err="1">
                <a:solidFill>
                  <a:srgbClr val="FF0000"/>
                </a:solidFill>
              </a:rPr>
              <a:t>only</a:t>
            </a:r>
            <a:endParaRPr lang="nl-BE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Char char="-"/>
            </a:pPr>
            <a:r>
              <a:rPr lang="nl-BE" dirty="0" err="1">
                <a:solidFill>
                  <a:srgbClr val="FF0000"/>
                </a:solidFill>
              </a:rPr>
              <a:t>Decisions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through</a:t>
            </a:r>
            <a:r>
              <a:rPr lang="nl-BE" dirty="0">
                <a:solidFill>
                  <a:srgbClr val="FF0000"/>
                </a:solidFill>
              </a:rPr>
              <a:t> W3C </a:t>
            </a:r>
            <a:r>
              <a:rPr lang="nl-BE" dirty="0" err="1">
                <a:solidFill>
                  <a:srgbClr val="FF0000"/>
                </a:solidFill>
              </a:rPr>
              <a:t>voting</a:t>
            </a:r>
            <a:r>
              <a:rPr lang="nl-BE" dirty="0">
                <a:solidFill>
                  <a:srgbClr val="FF0000"/>
                </a:solidFill>
              </a:rPr>
              <a:t> procedures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 err="1"/>
              <a:t>Regular</a:t>
            </a:r>
            <a:r>
              <a:rPr lang="nl-BE" dirty="0"/>
              <a:t> online calls (</a:t>
            </a:r>
            <a:r>
              <a:rPr lang="nl-BE" dirty="0" err="1"/>
              <a:t>every</a:t>
            </a:r>
            <a:r>
              <a:rPr lang="nl-BE" dirty="0"/>
              <a:t> 2 weeks </a:t>
            </a:r>
            <a:r>
              <a:rPr lang="nl-BE" dirty="0" err="1"/>
              <a:t>approx</a:t>
            </a:r>
            <a:r>
              <a:rPr lang="nl-BE" dirty="0"/>
              <a:t>.), minutes public, joint </a:t>
            </a:r>
            <a:r>
              <a:rPr lang="nl-BE" dirty="0" err="1"/>
              <a:t>note-taking</a:t>
            </a:r>
            <a:endParaRPr lang="nl-BE" dirty="0"/>
          </a:p>
          <a:p>
            <a:pPr>
              <a:spcBef>
                <a:spcPts val="0"/>
              </a:spcBef>
              <a:buChar char="-"/>
            </a:pPr>
            <a:r>
              <a:rPr lang="nl-BE" dirty="0"/>
              <a:t>Public GitHub </a:t>
            </a:r>
            <a:r>
              <a:rPr lang="nl-BE" dirty="0" err="1"/>
              <a:t>organisation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https://github.com/w3c-lbd-cg</a:t>
            </a:r>
            <a:r>
              <a:rPr lang="nl-BE" dirty="0"/>
              <a:t>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nl-BE" dirty="0"/>
              <a:t>Liaison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initiatives</a:t>
            </a:r>
            <a:r>
              <a:rPr lang="nl-BE" dirty="0"/>
              <a:t> : </a:t>
            </a:r>
            <a:r>
              <a:rPr lang="nl-BE" dirty="0" err="1"/>
              <a:t>BuildingSMART</a:t>
            </a:r>
            <a:r>
              <a:rPr lang="nl-BE" dirty="0"/>
              <a:t>, ETSI SAREF, OGC, AFNOR, CEN, ISO =&gt; these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made explicit liaisons (MOU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signed</a:t>
            </a:r>
            <a:r>
              <a:rPr lang="nl-BE" dirty="0"/>
              <a:t>)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 err="1"/>
              <a:t>External</a:t>
            </a:r>
            <a:r>
              <a:rPr lang="nl-BE" dirty="0"/>
              <a:t> site: </a:t>
            </a:r>
            <a:r>
              <a:rPr lang="nl-BE" dirty="0">
                <a:hlinkClick r:id="rId3"/>
              </a:rPr>
              <a:t>https://www.w3.org/community/lbd/</a:t>
            </a:r>
            <a:r>
              <a:rPr lang="nl-BE" dirty="0"/>
              <a:t> </a:t>
            </a:r>
          </a:p>
          <a:p>
            <a:pPr>
              <a:spcBef>
                <a:spcPts val="0"/>
              </a:spcBef>
              <a:buChar char="-"/>
            </a:pPr>
            <a:r>
              <a:rPr lang="nl-BE" dirty="0" err="1"/>
              <a:t>Internal</a:t>
            </a:r>
            <a:r>
              <a:rPr lang="nl-BE" dirty="0"/>
              <a:t> site: </a:t>
            </a:r>
            <a:r>
              <a:rPr lang="nl-BE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 invalidUrl="https:///"/>
              </a:rPr>
              <a:t>https</a:t>
            </a:r>
            <a:r>
              <a:rPr lang="nl-BE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5" invalidUrl="https:///"/>
              </a:rPr>
              <a:t>://</a:t>
            </a:r>
            <a:r>
              <a:rPr lang="nl-BE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6"/>
              </a:rPr>
              <a:t>w3c-lbd-cg.github.io/lbd</a:t>
            </a:r>
            <a:r>
              <a:rPr lang="nl-BE" dirty="0">
                <a:ea typeface="Calibri"/>
                <a:cs typeface="Calibri"/>
                <a:sym typeface="Calibri"/>
              </a:rPr>
              <a:t> </a:t>
            </a:r>
            <a:endParaRPr lang="nl-BE" dirty="0"/>
          </a:p>
          <a:p>
            <a:pPr marL="457200" lvl="0" indent="-361950">
              <a:spcBef>
                <a:spcPts val="0"/>
              </a:spcBef>
              <a:buSzPts val="2100"/>
              <a:buChar char="-"/>
            </a:pPr>
            <a:endParaRPr lang="nl-BE" dirty="0"/>
          </a:p>
          <a:p>
            <a:pPr marL="615939" lvl="1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66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" dirty="0"/>
              <a:t>H</a:t>
            </a:r>
            <a:r>
              <a:rPr lang="nl-BE" dirty="0"/>
              <a:t>o</a:t>
            </a:r>
            <a:r>
              <a:rPr lang="da" dirty="0"/>
              <a:t>w we will 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4651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77F-0276-A74F-BC7B-DFB5D933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4206-1749-734A-9F55-49C23EEF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7B92-AF12-BB4A-AE3E-F9003348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78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1F2B-6CCA-E543-A6DC-2EEF4AA0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" y="242688"/>
            <a:ext cx="10648709" cy="1424066"/>
          </a:xfrm>
        </p:spPr>
        <p:txBody>
          <a:bodyPr>
            <a:normAutofit/>
          </a:bodyPr>
          <a:lstStyle/>
          <a:p>
            <a:r>
              <a:rPr lang="fr-FR" dirty="0"/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377592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6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en-GB" dirty="0"/>
              <a:t>Who we are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8</a:t>
            </a:fld>
            <a:endParaRPr lang="fr-FR"/>
          </a:p>
        </p:txBody>
      </p:sp>
      <p:sp>
        <p:nvSpPr>
          <p:cNvPr id="8" name="Google Shape;107;p20"/>
          <p:cNvSpPr txBox="1">
            <a:spLocks/>
          </p:cNvSpPr>
          <p:nvPr/>
        </p:nvSpPr>
        <p:spPr>
          <a:xfrm>
            <a:off x="6859692" y="5756050"/>
            <a:ext cx="3903800" cy="115275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dirty="0"/>
              <a:t>started Dec. 2014</a:t>
            </a:r>
            <a:br>
              <a:rPr lang="en-US" dirty="0"/>
            </a:br>
            <a:r>
              <a:rPr lang="en-US" dirty="0"/>
              <a:t>now 76 participants</a:t>
            </a:r>
          </a:p>
        </p:txBody>
      </p:sp>
    </p:spTree>
    <p:extLst>
      <p:ext uri="{BB962C8B-B14F-4D97-AF65-F5344CB8AC3E}">
        <p14:creationId xmlns:p14="http://schemas.microsoft.com/office/powerpoint/2010/main" val="83402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94" y="2204864"/>
            <a:ext cx="8713694" cy="2454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394" y="99321"/>
            <a:ext cx="8713694" cy="1961526"/>
          </a:xfrm>
          <a:prstGeom prst="rect">
            <a:avLst/>
          </a:prstGeom>
        </p:spPr>
      </p:pic>
      <p:pic>
        <p:nvPicPr>
          <p:cNvPr id="5" name="Picture 4" descr="https://scontent.xx.fbcdn.net/hphotos-xap1/t31.0-8/463690_2557994128741_483632763_o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394" y="4797152"/>
            <a:ext cx="8713694" cy="190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73888" y="99321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b="1" dirty="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LDAC 2015</a:t>
            </a:r>
            <a:endParaRPr lang="nl-BE" b="1" dirty="0">
              <a:solidFill>
                <a:schemeClr val="accent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0134" y="2204863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b="1" dirty="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LDAC 2014</a:t>
            </a:r>
            <a:endParaRPr lang="nl-BE" b="1" dirty="0">
              <a:solidFill>
                <a:schemeClr val="accent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3888" y="4797151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b="1" dirty="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LDAC 2012</a:t>
            </a:r>
            <a:endParaRPr lang="nl-BE" b="1" dirty="0">
              <a:solidFill>
                <a:schemeClr val="accent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ac2018" id="{1C133756-B54D-C746-97C0-6E6B1D77AE07}" vid="{34EF5413-FA54-304D-8D40-E8DDB08AEB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tpac2018</Template>
  <TotalTime>340</TotalTime>
  <Words>2535</Words>
  <Application>Microsoft Office PowerPoint</Application>
  <PresentationFormat>Grand écran</PresentationFormat>
  <Paragraphs>598</Paragraphs>
  <Slides>67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Droid Sans</vt:lpstr>
      <vt:lpstr>Meslo LG L</vt:lpstr>
      <vt:lpstr>Verdana</vt:lpstr>
      <vt:lpstr>Thème Office</vt:lpstr>
      <vt:lpstr>The W3C Linked Building Data Community Group</vt:lpstr>
      <vt:lpstr>Building Information Modelling (BIM)</vt:lpstr>
      <vt:lpstr>Building Life Cycle</vt:lpstr>
      <vt:lpstr>Building Life Cycle</vt:lpstr>
      <vt:lpstr>Industry Foundation Classes (IFC)</vt:lpstr>
      <vt:lpstr>OUTLINE</vt:lpstr>
      <vt:lpstr>WHO WE ARE</vt:lpstr>
      <vt:lpstr>Who we are</vt:lpstr>
      <vt:lpstr>Présentation PowerPoint</vt:lpstr>
      <vt:lpstr>How we work</vt:lpstr>
      <vt:lpstr>LDAC Workshop 2018</vt:lpstr>
      <vt:lpstr>WHAT IS OUR MISSION</vt:lpstr>
      <vt:lpstr>WHAT IS NOT OUR MISSION</vt:lpstr>
      <vt:lpstr>WHAT WE PRODUCE</vt:lpstr>
      <vt:lpstr>Présentation PowerPoint</vt:lpstr>
      <vt:lpstr>Présentation PowerPoint</vt:lpstr>
      <vt:lpstr>Use cases in practice</vt:lpstr>
      <vt:lpstr>Key ontologies</vt:lpstr>
      <vt:lpstr>Building topology ontology</vt:lpstr>
      <vt:lpstr>Building topology ontology</vt:lpstr>
      <vt:lpstr>BUILDING TOPOLOGY ONTOLOGY</vt:lpstr>
      <vt:lpstr>Questions? (5 mins)</vt:lpstr>
      <vt:lpstr>WHAT WE PRODUCE</vt:lpstr>
      <vt:lpstr>FEATURE OF INTEREST – Property - value</vt:lpstr>
      <vt:lpstr>FEATURE OF INTEREST – Property - value</vt:lpstr>
      <vt:lpstr>CDT: Custom Datatypes</vt:lpstr>
      <vt:lpstr>FEATURE OF INTEREST – Property - value</vt:lpstr>
      <vt:lpstr>FEATURE OF INTEREST – Property - value</vt:lpstr>
      <vt:lpstr>FEATURE OF INTEREST – Property - value</vt:lpstr>
      <vt:lpstr>PRODUCTS &amp; PROPERTY EVALUATION</vt:lpstr>
      <vt:lpstr>PRODUCTS &amp; PROPERTY EVALUATION</vt:lpstr>
      <vt:lpstr>THE overall FoI – product – props model</vt:lpstr>
      <vt:lpstr>Need for domain-specific taxonomies</vt:lpstr>
      <vt:lpstr>OVERALL STRUCTURE</vt:lpstr>
      <vt:lpstr>Example taxonomy: IfcProduct ontology</vt:lpstr>
      <vt:lpstr>EXAMPLE TAXONOMY: ifcProps ontology</vt:lpstr>
      <vt:lpstr>Links between the IFCPROPS and IFCPRODUCT ontology</vt:lpstr>
      <vt:lpstr>Questions? (5 mins)</vt:lpstr>
      <vt:lpstr>Alignments and Links</vt:lpstr>
      <vt:lpstr>Existing Vocabularies/Standards for Building Data</vt:lpstr>
      <vt:lpstr>What is an alignment ?</vt:lpstr>
      <vt:lpstr>Alignments for BOT (by Georg Ferdinand Schneider)</vt:lpstr>
      <vt:lpstr>Alignments for Product Ontology (by Georg Ferdinand Schneider)</vt:lpstr>
      <vt:lpstr>LINKING GEOSPATIAL &amp; GEOMETRY TO BOT</vt:lpstr>
      <vt:lpstr>LINKING geospatial &amp; GEOMETRY TO BOT</vt:lpstr>
      <vt:lpstr>External ontologies for 2D &amp; 3D geometry</vt:lpstr>
      <vt:lpstr>Future Work (best practices)</vt:lpstr>
      <vt:lpstr>Questions? (5 mins)</vt:lpstr>
      <vt:lpstr>LIAISONS</vt:lpstr>
      <vt:lpstr>Links to other W3C groups</vt:lpstr>
      <vt:lpstr>Links to existing Standardisation Groups </vt:lpstr>
      <vt:lpstr>Présentation PowerPoint</vt:lpstr>
      <vt:lpstr>Questions? (5 mins)</vt:lpstr>
      <vt:lpstr>IMPLEMENTATIONS</vt:lpstr>
      <vt:lpstr>BOT + SOSA + geometry</vt:lpstr>
      <vt:lpstr>IFCtoLBD converter</vt:lpstr>
      <vt:lpstr>IMPLEMENTATION @GiGANTIUM DENMARK - Combination with sensor data</vt:lpstr>
      <vt:lpstr>IMPLEMENTATION @GiGANTIUM DENMARK - Combination with sensor data</vt:lpstr>
      <vt:lpstr>Scan to LBD Graph</vt:lpstr>
      <vt:lpstr>IMPLEMENTATION AT NIRAS using OPM</vt:lpstr>
      <vt:lpstr>Live Demos: BOT with Added Geospatial </vt:lpstr>
      <vt:lpstr>Questions? (5 mins)</vt:lpstr>
      <vt:lpstr>WHERE WE ARE HEADING AT?</vt:lpstr>
      <vt:lpstr>sOLICITING SUPPORT</vt:lpstr>
      <vt:lpstr>RENEWED CHARTER, scope and deliverables</vt:lpstr>
      <vt:lpstr>How we will work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Alignments and Links</dc:title>
  <dc:subject/>
  <dc:creator>Ana Roxin</dc:creator>
  <cp:keywords/>
  <dc:description/>
  <cp:lastModifiedBy>Maxime Lefrancois</cp:lastModifiedBy>
  <cp:revision>39</cp:revision>
  <dcterms:created xsi:type="dcterms:W3CDTF">2018-10-17T14:37:24Z</dcterms:created>
  <dcterms:modified xsi:type="dcterms:W3CDTF">2018-10-21T19:28:58Z</dcterms:modified>
  <cp:category/>
</cp:coreProperties>
</file>